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61" r:id="rId3"/>
    <p:sldId id="259" r:id="rId4"/>
    <p:sldId id="291" r:id="rId5"/>
    <p:sldId id="262" r:id="rId6"/>
    <p:sldId id="289" r:id="rId7"/>
    <p:sldId id="264" r:id="rId8"/>
    <p:sldId id="292" r:id="rId9"/>
    <p:sldId id="290" r:id="rId10"/>
    <p:sldId id="260" r:id="rId11"/>
    <p:sldId id="293" r:id="rId12"/>
    <p:sldId id="266" r:id="rId13"/>
    <p:sldId id="306" r:id="rId14"/>
    <p:sldId id="307" r:id="rId15"/>
    <p:sldId id="308" r:id="rId16"/>
    <p:sldId id="309" r:id="rId17"/>
    <p:sldId id="310" r:id="rId18"/>
    <p:sldId id="311" r:id="rId19"/>
    <p:sldId id="312" r:id="rId20"/>
    <p:sldId id="265" r:id="rId21"/>
    <p:sldId id="295" r:id="rId22"/>
    <p:sldId id="294" r:id="rId23"/>
    <p:sldId id="296" r:id="rId24"/>
    <p:sldId id="297" r:id="rId25"/>
    <p:sldId id="298" r:id="rId26"/>
    <p:sldId id="299" r:id="rId27"/>
    <p:sldId id="300" r:id="rId28"/>
    <p:sldId id="301" r:id="rId29"/>
    <p:sldId id="302" r:id="rId30"/>
    <p:sldId id="303" r:id="rId31"/>
    <p:sldId id="304" r:id="rId32"/>
    <p:sldId id="305" r:id="rId33"/>
    <p:sldId id="287"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E0"/>
    <a:srgbClr val="FFFFCC"/>
    <a:srgbClr val="DDDDDD"/>
    <a:srgbClr val="B2B2B2"/>
    <a:srgbClr val="000000"/>
    <a:srgbClr val="000066"/>
    <a:srgbClr val="FFFFFF"/>
    <a:srgbClr val="EEEB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s-CO"/>
          </a:p>
        </p:txBody>
      </p:sp>
      <p:sp>
        <p:nvSpPr>
          <p:cNvPr id="51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s-CO"/>
          </a:p>
        </p:txBody>
      </p:sp>
      <p:sp>
        <p:nvSpPr>
          <p:cNvPr id="51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s-CO"/>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5475DCF-E855-4531-BE50-CBE545B6E1DE}" type="slidenum">
              <a:rPr lang="en-US" altLang="es-CO"/>
              <a:pPr/>
              <a:t>‹Nº›</a:t>
            </a:fld>
            <a:endParaRPr lang="en-US" altLang="es-CO"/>
          </a:p>
        </p:txBody>
      </p:sp>
    </p:spTree>
    <p:extLst>
      <p:ext uri="{BB962C8B-B14F-4D97-AF65-F5344CB8AC3E}">
        <p14:creationId xmlns:p14="http://schemas.microsoft.com/office/powerpoint/2010/main" val="2653181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s-CO"/>
          </a:p>
        </p:txBody>
      </p:sp>
      <p:sp>
        <p:nvSpPr>
          <p:cNvPr id="245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s-CO"/>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CO" smtClean="0"/>
              <a:t>Click to edit Master text styles</a:t>
            </a:r>
          </a:p>
          <a:p>
            <a:pPr lvl="1"/>
            <a:r>
              <a:rPr lang="en-US" altLang="es-CO" smtClean="0"/>
              <a:t>Second level</a:t>
            </a:r>
          </a:p>
          <a:p>
            <a:pPr lvl="2"/>
            <a:r>
              <a:rPr lang="en-US" altLang="es-CO" smtClean="0"/>
              <a:t>Third level</a:t>
            </a:r>
          </a:p>
          <a:p>
            <a:pPr lvl="3"/>
            <a:r>
              <a:rPr lang="en-US" altLang="es-CO" smtClean="0"/>
              <a:t>Fourth level</a:t>
            </a:r>
          </a:p>
          <a:p>
            <a:pPr lvl="4"/>
            <a:r>
              <a:rPr lang="en-US" altLang="es-CO" smtClean="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s-CO"/>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6C8E074-E96C-4EC2-9730-4191ECD5707F}" type="slidenum">
              <a:rPr lang="en-US" altLang="es-CO"/>
              <a:pPr/>
              <a:t>‹Nº›</a:t>
            </a:fld>
            <a:endParaRPr lang="en-US" altLang="es-CO"/>
          </a:p>
        </p:txBody>
      </p:sp>
    </p:spTree>
    <p:extLst>
      <p:ext uri="{BB962C8B-B14F-4D97-AF65-F5344CB8AC3E}">
        <p14:creationId xmlns:p14="http://schemas.microsoft.com/office/powerpoint/2010/main" val="41173973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089" name="Rectangle 17"/>
          <p:cNvSpPr>
            <a:spLocks noChangeArrowheads="1"/>
          </p:cNvSpPr>
          <p:nvPr/>
        </p:nvSpPr>
        <p:spPr bwMode="gray">
          <a:xfrm>
            <a:off x="0" y="6751638"/>
            <a:ext cx="9144000" cy="106362"/>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nvGrpSpPr>
          <p:cNvPr id="3107" name="Group 35"/>
          <p:cNvGrpSpPr>
            <a:grpSpLocks/>
          </p:cNvGrpSpPr>
          <p:nvPr/>
        </p:nvGrpSpPr>
        <p:grpSpPr bwMode="auto">
          <a:xfrm>
            <a:off x="2286000" y="0"/>
            <a:ext cx="2287588" cy="4960938"/>
            <a:chOff x="1440" y="0"/>
            <a:chExt cx="1441" cy="3125"/>
          </a:xfrm>
        </p:grpSpPr>
        <p:sp>
          <p:nvSpPr>
            <p:cNvPr id="3080" name="Rectangle 8"/>
            <p:cNvSpPr>
              <a:spLocks noChangeArrowheads="1"/>
            </p:cNvSpPr>
            <p:nvPr userDrawn="1"/>
          </p:nvSpPr>
          <p:spPr bwMode="gray">
            <a:xfrm>
              <a:off x="1440" y="0"/>
              <a:ext cx="1441" cy="3125"/>
            </a:xfrm>
            <a:prstGeom prst="rect">
              <a:avLst/>
            </a:prstGeom>
            <a:gradFill rotWithShape="1">
              <a:gsLst>
                <a:gs pos="0">
                  <a:schemeClr val="accent2">
                    <a:alpha val="70000"/>
                  </a:schemeClr>
                </a:gs>
                <a:gs pos="100000">
                  <a:schemeClr val="accent2">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086" name="Rectangle 14"/>
            <p:cNvSpPr>
              <a:spLocks noChangeArrowheads="1"/>
            </p:cNvSpPr>
            <p:nvPr userDrawn="1"/>
          </p:nvSpPr>
          <p:spPr bwMode="gray">
            <a:xfrm>
              <a:off x="1681" y="0"/>
              <a:ext cx="1053" cy="3125"/>
            </a:xfrm>
            <a:prstGeom prst="rect">
              <a:avLst/>
            </a:prstGeom>
            <a:gradFill rotWithShape="1">
              <a:gsLst>
                <a:gs pos="0">
                  <a:schemeClr val="accent2">
                    <a:gamma/>
                    <a:tint val="0"/>
                    <a:invGamma/>
                    <a:alpha val="30000"/>
                  </a:schemeClr>
                </a:gs>
                <a:gs pos="50000">
                  <a:schemeClr val="accent2">
                    <a:alpha val="70000"/>
                  </a:schemeClr>
                </a:gs>
                <a:gs pos="100000">
                  <a:schemeClr val="accent2">
                    <a:gamma/>
                    <a:tint val="0"/>
                    <a:invGamma/>
                    <a:alpha val="30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091" name="Rectangle 19"/>
            <p:cNvSpPr>
              <a:spLocks noChangeArrowheads="1"/>
            </p:cNvSpPr>
            <p:nvPr userDrawn="1"/>
          </p:nvSpPr>
          <p:spPr bwMode="gray">
            <a:xfrm>
              <a:off x="1440" y="0"/>
              <a:ext cx="1441" cy="3125"/>
            </a:xfrm>
            <a:prstGeom prst="rect">
              <a:avLst/>
            </a:prstGeom>
            <a:gradFill rotWithShape="1">
              <a:gsLst>
                <a:gs pos="0">
                  <a:schemeClr val="accent2">
                    <a:alpha val="50000"/>
                  </a:schemeClr>
                </a:gs>
                <a:gs pos="100000">
                  <a:schemeClr val="accent2">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grpSp>
        <p:nvGrpSpPr>
          <p:cNvPr id="3111" name="Group 39"/>
          <p:cNvGrpSpPr>
            <a:grpSpLocks/>
          </p:cNvGrpSpPr>
          <p:nvPr/>
        </p:nvGrpSpPr>
        <p:grpSpPr bwMode="auto">
          <a:xfrm>
            <a:off x="4575175" y="0"/>
            <a:ext cx="2286000" cy="3716338"/>
            <a:chOff x="2882" y="0"/>
            <a:chExt cx="1440" cy="2341"/>
          </a:xfrm>
        </p:grpSpPr>
        <p:sp>
          <p:nvSpPr>
            <p:cNvPr id="3084" name="Rectangle 12"/>
            <p:cNvSpPr>
              <a:spLocks noChangeArrowheads="1"/>
            </p:cNvSpPr>
            <p:nvPr userDrawn="1"/>
          </p:nvSpPr>
          <p:spPr bwMode="gray">
            <a:xfrm>
              <a:off x="2882" y="0"/>
              <a:ext cx="1440" cy="2341"/>
            </a:xfrm>
            <a:prstGeom prst="rect">
              <a:avLst/>
            </a:prstGeom>
            <a:gradFill rotWithShape="1">
              <a:gsLst>
                <a:gs pos="0">
                  <a:schemeClr val="hlink">
                    <a:alpha val="70000"/>
                  </a:schemeClr>
                </a:gs>
                <a:gs pos="100000">
                  <a:schemeClr va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085" name="Rectangle 13"/>
            <p:cNvSpPr>
              <a:spLocks noChangeArrowheads="1"/>
            </p:cNvSpPr>
            <p:nvPr userDrawn="1"/>
          </p:nvSpPr>
          <p:spPr bwMode="gray">
            <a:xfrm>
              <a:off x="2882" y="0"/>
              <a:ext cx="810" cy="2341"/>
            </a:xfrm>
            <a:prstGeom prst="rect">
              <a:avLst/>
            </a:prstGeom>
            <a:gradFill rotWithShape="1">
              <a:gsLst>
                <a:gs pos="0">
                  <a:schemeClr val="hlink">
                    <a:gamma/>
                    <a:tint val="0"/>
                    <a:invGamma/>
                    <a:alpha val="30000"/>
                  </a:schemeClr>
                </a:gs>
                <a:gs pos="50000">
                  <a:schemeClr val="hlink">
                    <a:alpha val="70000"/>
                  </a:schemeClr>
                </a:gs>
                <a:gs pos="100000">
                  <a:schemeClr val="hlink">
                    <a:gamma/>
                    <a:tint val="0"/>
                    <a:invGamma/>
                    <a:alpha val="30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092" name="Rectangle 20"/>
            <p:cNvSpPr>
              <a:spLocks noChangeArrowheads="1"/>
            </p:cNvSpPr>
            <p:nvPr userDrawn="1"/>
          </p:nvSpPr>
          <p:spPr bwMode="gray">
            <a:xfrm>
              <a:off x="2882" y="0"/>
              <a:ext cx="1440" cy="2341"/>
            </a:xfrm>
            <a:prstGeom prst="rect">
              <a:avLst/>
            </a:prstGeom>
            <a:gradFill rotWithShape="1">
              <a:gsLst>
                <a:gs pos="0">
                  <a:schemeClr val="hlink">
                    <a:alpha val="50000"/>
                  </a:schemeClr>
                </a:gs>
                <a:gs pos="100000">
                  <a:schemeClr va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grpSp>
        <p:nvGrpSpPr>
          <p:cNvPr id="3112" name="Group 40"/>
          <p:cNvGrpSpPr>
            <a:grpSpLocks/>
          </p:cNvGrpSpPr>
          <p:nvPr/>
        </p:nvGrpSpPr>
        <p:grpSpPr bwMode="auto">
          <a:xfrm>
            <a:off x="6858000" y="0"/>
            <a:ext cx="2286000" cy="4941888"/>
            <a:chOff x="4320" y="0"/>
            <a:chExt cx="1440" cy="3113"/>
          </a:xfrm>
        </p:grpSpPr>
        <p:sp>
          <p:nvSpPr>
            <p:cNvPr id="3083" name="Rectangle 11"/>
            <p:cNvSpPr>
              <a:spLocks noChangeArrowheads="1"/>
            </p:cNvSpPr>
            <p:nvPr userDrawn="1"/>
          </p:nvSpPr>
          <p:spPr bwMode="gray">
            <a:xfrm>
              <a:off x="4320" y="0"/>
              <a:ext cx="112" cy="2655"/>
            </a:xfrm>
            <a:prstGeom prst="rect">
              <a:avLst/>
            </a:prstGeom>
            <a:gradFill rotWithShape="1">
              <a:gsLst>
                <a:gs pos="0">
                  <a:schemeClr val="folHlink">
                    <a:gamma/>
                    <a:tint val="0"/>
                    <a:invGamma/>
                    <a:alpha val="0"/>
                  </a:schemeClr>
                </a:gs>
                <a:gs pos="50000">
                  <a:schemeClr val="folHlink">
                    <a:alpha val="70000"/>
                  </a:schemeClr>
                </a:gs>
                <a:gs pos="100000">
                  <a:schemeClr val="fo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nvGrpSpPr>
            <p:cNvPr id="3110" name="Group 38"/>
            <p:cNvGrpSpPr>
              <a:grpSpLocks/>
            </p:cNvGrpSpPr>
            <p:nvPr userDrawn="1"/>
          </p:nvGrpSpPr>
          <p:grpSpPr bwMode="auto">
            <a:xfrm>
              <a:off x="4320" y="0"/>
              <a:ext cx="1440" cy="3113"/>
              <a:chOff x="4320" y="0"/>
              <a:chExt cx="1440" cy="3113"/>
            </a:xfrm>
          </p:grpSpPr>
          <p:sp>
            <p:nvSpPr>
              <p:cNvPr id="3081" name="Rectangle 9"/>
              <p:cNvSpPr>
                <a:spLocks noChangeArrowheads="1"/>
              </p:cNvSpPr>
              <p:nvPr userDrawn="1"/>
            </p:nvSpPr>
            <p:spPr bwMode="gray">
              <a:xfrm>
                <a:off x="4320" y="0"/>
                <a:ext cx="1440" cy="3113"/>
              </a:xfrm>
              <a:prstGeom prst="rect">
                <a:avLst/>
              </a:prstGeom>
              <a:gradFill rotWithShape="1">
                <a:gsLst>
                  <a:gs pos="0">
                    <a:schemeClr val="folHlink">
                      <a:alpha val="70000"/>
                    </a:schemeClr>
                  </a:gs>
                  <a:gs pos="100000">
                    <a:schemeClr val="fo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082" name="Rectangle 10"/>
              <p:cNvSpPr>
                <a:spLocks noChangeArrowheads="1"/>
              </p:cNvSpPr>
              <p:nvPr userDrawn="1"/>
            </p:nvSpPr>
            <p:spPr bwMode="gray">
              <a:xfrm>
                <a:off x="5420" y="0"/>
                <a:ext cx="340" cy="2655"/>
              </a:xfrm>
              <a:prstGeom prst="rect">
                <a:avLst/>
              </a:prstGeom>
              <a:gradFill rotWithShape="1">
                <a:gsLst>
                  <a:gs pos="0">
                    <a:schemeClr val="folHlink">
                      <a:gamma/>
                      <a:tint val="0"/>
                      <a:invGamma/>
                      <a:alpha val="0"/>
                    </a:schemeClr>
                  </a:gs>
                  <a:gs pos="50000">
                    <a:schemeClr val="folHlink">
                      <a:alpha val="70000"/>
                    </a:schemeClr>
                  </a:gs>
                  <a:gs pos="100000">
                    <a:schemeClr val="fo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093" name="Rectangle 21"/>
              <p:cNvSpPr>
                <a:spLocks noChangeArrowheads="1"/>
              </p:cNvSpPr>
              <p:nvPr userDrawn="1"/>
            </p:nvSpPr>
            <p:spPr bwMode="gray">
              <a:xfrm>
                <a:off x="4320" y="0"/>
                <a:ext cx="1440" cy="3113"/>
              </a:xfrm>
              <a:prstGeom prst="rect">
                <a:avLst/>
              </a:prstGeom>
              <a:gradFill rotWithShape="1">
                <a:gsLst>
                  <a:gs pos="0">
                    <a:schemeClr val="folHlink">
                      <a:alpha val="50000"/>
                    </a:schemeClr>
                  </a:gs>
                  <a:gs pos="100000">
                    <a:schemeClr val="fo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grpSp>
      <p:grpSp>
        <p:nvGrpSpPr>
          <p:cNvPr id="3106" name="Group 34"/>
          <p:cNvGrpSpPr>
            <a:grpSpLocks/>
          </p:cNvGrpSpPr>
          <p:nvPr/>
        </p:nvGrpSpPr>
        <p:grpSpPr bwMode="auto">
          <a:xfrm>
            <a:off x="0" y="0"/>
            <a:ext cx="2286000" cy="3714750"/>
            <a:chOff x="0" y="0"/>
            <a:chExt cx="1440" cy="2340"/>
          </a:xfrm>
        </p:grpSpPr>
        <p:sp>
          <p:nvSpPr>
            <p:cNvPr id="3079" name="Rectangle 7"/>
            <p:cNvSpPr>
              <a:spLocks noChangeArrowheads="1"/>
            </p:cNvSpPr>
            <p:nvPr userDrawn="1"/>
          </p:nvSpPr>
          <p:spPr bwMode="gray">
            <a:xfrm>
              <a:off x="0" y="0"/>
              <a:ext cx="1440" cy="2340"/>
            </a:xfrm>
            <a:prstGeom prst="rect">
              <a:avLst/>
            </a:prstGeom>
            <a:gradFill rotWithShape="1">
              <a:gsLst>
                <a:gs pos="0">
                  <a:schemeClr val="accent1">
                    <a:alpha val="70000"/>
                  </a:schemeClr>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087" name="Rectangle 15"/>
            <p:cNvSpPr>
              <a:spLocks noChangeArrowheads="1"/>
            </p:cNvSpPr>
            <p:nvPr userDrawn="1"/>
          </p:nvSpPr>
          <p:spPr bwMode="gray">
            <a:xfrm>
              <a:off x="1338" y="0"/>
              <a:ext cx="102" cy="2340"/>
            </a:xfrm>
            <a:prstGeom prst="rect">
              <a:avLst/>
            </a:prstGeom>
            <a:gradFill rotWithShape="1">
              <a:gsLst>
                <a:gs pos="0">
                  <a:schemeClr val="accent1">
                    <a:gamma/>
                    <a:tint val="0"/>
                    <a:invGamma/>
                    <a:alpha val="30000"/>
                  </a:schemeClr>
                </a:gs>
                <a:gs pos="50000">
                  <a:schemeClr val="accent1">
                    <a:alpha val="70000"/>
                  </a:schemeClr>
                </a:gs>
                <a:gs pos="100000">
                  <a:schemeClr val="accent1">
                    <a:gamma/>
                    <a:tint val="0"/>
                    <a:invGamma/>
                    <a:alpha val="30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088" name="Rectangle 16"/>
            <p:cNvSpPr>
              <a:spLocks noChangeArrowheads="1"/>
            </p:cNvSpPr>
            <p:nvPr userDrawn="1"/>
          </p:nvSpPr>
          <p:spPr bwMode="gray">
            <a:xfrm>
              <a:off x="0" y="0"/>
              <a:ext cx="486" cy="2340"/>
            </a:xfrm>
            <a:prstGeom prst="rect">
              <a:avLst/>
            </a:prstGeom>
            <a:gradFill rotWithShape="1">
              <a:gsLst>
                <a:gs pos="0">
                  <a:schemeClr val="accent1">
                    <a:gamma/>
                    <a:tint val="0"/>
                    <a:invGamma/>
                    <a:alpha val="30000"/>
                  </a:schemeClr>
                </a:gs>
                <a:gs pos="50000">
                  <a:schemeClr val="accent1">
                    <a:alpha val="70000"/>
                  </a:schemeClr>
                </a:gs>
                <a:gs pos="100000">
                  <a:schemeClr val="accent1">
                    <a:gamma/>
                    <a:tint val="0"/>
                    <a:invGamma/>
                    <a:alpha val="30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094" name="Rectangle 22"/>
            <p:cNvSpPr>
              <a:spLocks noChangeArrowheads="1"/>
            </p:cNvSpPr>
            <p:nvPr userDrawn="1"/>
          </p:nvSpPr>
          <p:spPr bwMode="gray">
            <a:xfrm>
              <a:off x="0" y="0"/>
              <a:ext cx="1440" cy="2340"/>
            </a:xfrm>
            <a:prstGeom prst="rect">
              <a:avLst/>
            </a:prstGeom>
            <a:gradFill rotWithShape="1">
              <a:gsLst>
                <a:gs pos="0">
                  <a:schemeClr val="accent1">
                    <a:alpha val="50000"/>
                  </a:schemeClr>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grpSp>
        <p:nvGrpSpPr>
          <p:cNvPr id="3113" name="Group 41"/>
          <p:cNvGrpSpPr>
            <a:grpSpLocks/>
          </p:cNvGrpSpPr>
          <p:nvPr/>
        </p:nvGrpSpPr>
        <p:grpSpPr bwMode="auto">
          <a:xfrm>
            <a:off x="0" y="0"/>
            <a:ext cx="9144000" cy="171450"/>
            <a:chOff x="0" y="0"/>
            <a:chExt cx="5760" cy="108"/>
          </a:xfrm>
        </p:grpSpPr>
        <p:sp>
          <p:nvSpPr>
            <p:cNvPr id="3096" name="Rectangle 24"/>
            <p:cNvSpPr>
              <a:spLocks noChangeArrowheads="1"/>
            </p:cNvSpPr>
            <p:nvPr userDrawn="1"/>
          </p:nvSpPr>
          <p:spPr bwMode="gray">
            <a:xfrm>
              <a:off x="0" y="0"/>
              <a:ext cx="1440" cy="10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097" name="Rectangle 25"/>
            <p:cNvSpPr>
              <a:spLocks noChangeArrowheads="1"/>
            </p:cNvSpPr>
            <p:nvPr userDrawn="1"/>
          </p:nvSpPr>
          <p:spPr bwMode="gray">
            <a:xfrm>
              <a:off x="1440" y="0"/>
              <a:ext cx="1441" cy="10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098" name="Rectangle 26"/>
            <p:cNvSpPr>
              <a:spLocks noChangeArrowheads="1"/>
            </p:cNvSpPr>
            <p:nvPr userDrawn="1"/>
          </p:nvSpPr>
          <p:spPr bwMode="gray">
            <a:xfrm>
              <a:off x="2882" y="0"/>
              <a:ext cx="1440" cy="10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099" name="Rectangle 27"/>
            <p:cNvSpPr>
              <a:spLocks noChangeArrowheads="1"/>
            </p:cNvSpPr>
            <p:nvPr userDrawn="1"/>
          </p:nvSpPr>
          <p:spPr bwMode="gray">
            <a:xfrm>
              <a:off x="4320" y="0"/>
              <a:ext cx="1440" cy="10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pic>
        <p:nvPicPr>
          <p:cNvPr id="3100" name="Picture 28" descr="1"/>
          <p:cNvPicPr>
            <a:picLocks noChangeAspect="1" noChangeArrowheads="1"/>
          </p:cNvPicPr>
          <p:nvPr/>
        </p:nvPicPr>
        <p:blipFill>
          <a:blip r:embed="rId2">
            <a:extLst>
              <a:ext uri="{28A0092B-C50C-407E-A947-70E740481C1C}">
                <a14:useLocalDpi xmlns:a14="http://schemas.microsoft.com/office/drawing/2010/main" val="0"/>
              </a:ext>
            </a:extLst>
          </a:blip>
          <a:srcRect r="20134"/>
          <a:stretch>
            <a:fillRect/>
          </a:stretch>
        </p:blipFill>
        <p:spPr bwMode="gray">
          <a:xfrm>
            <a:off x="7164388" y="908050"/>
            <a:ext cx="1979612" cy="3889375"/>
          </a:xfrm>
          <a:prstGeom prst="rect">
            <a:avLst/>
          </a:prstGeom>
          <a:noFill/>
          <a:extLst>
            <a:ext uri="{909E8E84-426E-40DD-AFC4-6F175D3DCCD1}">
              <a14:hiddenFill xmlns:a14="http://schemas.microsoft.com/office/drawing/2010/main">
                <a:solidFill>
                  <a:srgbClr val="FFFFFF"/>
                </a:solidFill>
              </a14:hiddenFill>
            </a:ext>
          </a:extLst>
        </p:spPr>
      </p:pic>
      <p:pic>
        <p:nvPicPr>
          <p:cNvPr id="3101" name="Picture 29" descr="2"/>
          <p:cNvPicPr>
            <a:picLocks noChangeAspect="1" noChangeArrowheads="1"/>
          </p:cNvPicPr>
          <p:nvPr/>
        </p:nvPicPr>
        <p:blipFill>
          <a:blip r:embed="rId3">
            <a:extLst>
              <a:ext uri="{28A0092B-C50C-407E-A947-70E740481C1C}">
                <a14:useLocalDpi xmlns:a14="http://schemas.microsoft.com/office/drawing/2010/main" val="0"/>
              </a:ext>
            </a:extLst>
          </a:blip>
          <a:srcRect r="16925"/>
          <a:stretch>
            <a:fillRect/>
          </a:stretch>
        </p:blipFill>
        <p:spPr bwMode="gray">
          <a:xfrm>
            <a:off x="5062538" y="1268413"/>
            <a:ext cx="1795462" cy="2736850"/>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3"/>
          <p:cNvPicPr>
            <a:picLocks noChangeAspect="1" noChangeArrowheads="1"/>
          </p:cNvPicPr>
          <p:nvPr/>
        </p:nvPicPr>
        <p:blipFill>
          <a:blip r:embed="rId4">
            <a:extLst>
              <a:ext uri="{28A0092B-C50C-407E-A947-70E740481C1C}">
                <a14:useLocalDpi xmlns:a14="http://schemas.microsoft.com/office/drawing/2010/main" val="0"/>
              </a:ext>
            </a:extLst>
          </a:blip>
          <a:srcRect r="18698"/>
          <a:stretch>
            <a:fillRect/>
          </a:stretch>
        </p:blipFill>
        <p:spPr bwMode="gray">
          <a:xfrm>
            <a:off x="314325" y="692150"/>
            <a:ext cx="1973263" cy="3641725"/>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descr="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497138" y="374650"/>
            <a:ext cx="2071687" cy="499903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228600" y="5334000"/>
            <a:ext cx="8686800" cy="863600"/>
          </a:xfrm>
        </p:spPr>
        <p:txBody>
          <a:bodyPr/>
          <a:lstStyle>
            <a:lvl1pPr algn="ctr">
              <a:defRPr sz="4600"/>
            </a:lvl1pPr>
          </a:lstStyle>
          <a:p>
            <a:pPr lvl="0"/>
            <a:r>
              <a:rPr lang="es-ES" altLang="es-CO" noProof="0" smtClean="0"/>
              <a:t>Haga clic para modificar el estilo de título del patrón</a:t>
            </a:r>
            <a:endParaRPr lang="en-US" altLang="es-CO" noProof="0" smtClean="0"/>
          </a:p>
        </p:txBody>
      </p:sp>
      <p:sp>
        <p:nvSpPr>
          <p:cNvPr id="3075" name="Rectangle 3"/>
          <p:cNvSpPr>
            <a:spLocks noGrp="1" noChangeArrowheads="1"/>
          </p:cNvSpPr>
          <p:nvPr>
            <p:ph type="subTitle" idx="1"/>
          </p:nvPr>
        </p:nvSpPr>
        <p:spPr>
          <a:xfrm>
            <a:off x="1371600" y="6159500"/>
            <a:ext cx="6400800" cy="342900"/>
          </a:xfrm>
        </p:spPr>
        <p:txBody>
          <a:bodyPr/>
          <a:lstStyle>
            <a:lvl1pPr marL="0" indent="0" algn="ctr">
              <a:buFontTx/>
              <a:buNone/>
              <a:defRPr sz="1800">
                <a:latin typeface="Times New Roman" panose="02020603050405020304" pitchFamily="18" charset="0"/>
              </a:defRPr>
            </a:lvl1pPr>
          </a:lstStyle>
          <a:p>
            <a:pPr lvl="0"/>
            <a:r>
              <a:rPr lang="es-ES" altLang="es-CO" noProof="0" smtClean="0"/>
              <a:t>Haga clic para modificar el estilo de subtítulo del patrón</a:t>
            </a:r>
            <a:endParaRPr lang="en-US" altLang="es-CO" noProof="0" smtClean="0"/>
          </a:p>
        </p:txBody>
      </p:sp>
      <p:sp>
        <p:nvSpPr>
          <p:cNvPr id="3076" name="Rectangle 4"/>
          <p:cNvSpPr>
            <a:spLocks noGrp="1" noChangeArrowheads="1"/>
          </p:cNvSpPr>
          <p:nvPr>
            <p:ph type="dt" sz="half" idx="2"/>
          </p:nvPr>
        </p:nvSpPr>
        <p:spPr>
          <a:xfrm>
            <a:off x="457200" y="6477000"/>
            <a:ext cx="1676400" cy="244475"/>
          </a:xfrm>
        </p:spPr>
        <p:txBody>
          <a:bodyPr/>
          <a:lstStyle>
            <a:lvl1pPr>
              <a:defRPr/>
            </a:lvl1pPr>
          </a:lstStyle>
          <a:p>
            <a:endParaRPr lang="en-US" altLang="es-CO"/>
          </a:p>
        </p:txBody>
      </p:sp>
      <p:sp>
        <p:nvSpPr>
          <p:cNvPr id="3077" name="Rectangle 5"/>
          <p:cNvSpPr>
            <a:spLocks noGrp="1" noChangeArrowheads="1"/>
          </p:cNvSpPr>
          <p:nvPr>
            <p:ph type="ftr" sz="quarter" idx="3"/>
          </p:nvPr>
        </p:nvSpPr>
        <p:spPr>
          <a:xfrm>
            <a:off x="6629400" y="6477000"/>
            <a:ext cx="1219200" cy="244475"/>
          </a:xfrm>
        </p:spPr>
        <p:txBody>
          <a:bodyPr/>
          <a:lstStyle>
            <a:lvl1pPr>
              <a:defRPr/>
            </a:lvl1pPr>
          </a:lstStyle>
          <a:p>
            <a:endParaRPr lang="en-US" altLang="es-CO"/>
          </a:p>
        </p:txBody>
      </p:sp>
      <p:sp>
        <p:nvSpPr>
          <p:cNvPr id="3078" name="Rectangle 6"/>
          <p:cNvSpPr>
            <a:spLocks noGrp="1" noChangeArrowheads="1"/>
          </p:cNvSpPr>
          <p:nvPr>
            <p:ph type="sldNum" sz="quarter" idx="4"/>
          </p:nvPr>
        </p:nvSpPr>
        <p:spPr>
          <a:xfrm>
            <a:off x="8001000" y="6477000"/>
            <a:ext cx="685800" cy="244475"/>
          </a:xfrm>
        </p:spPr>
        <p:txBody>
          <a:bodyPr/>
          <a:lstStyle>
            <a:lvl1pPr>
              <a:defRPr/>
            </a:lvl1pPr>
          </a:lstStyle>
          <a:p>
            <a:fld id="{96D6234B-9FCC-4BF9-98C7-D3175BAF2876}" type="slidenum">
              <a:rPr lang="en-US" altLang="es-CO"/>
              <a:pPr/>
              <a:t>‹Nº›</a:t>
            </a:fld>
            <a:endParaRPr lang="en-US" altLang="es-CO"/>
          </a:p>
        </p:txBody>
      </p:sp>
      <p:sp>
        <p:nvSpPr>
          <p:cNvPr id="3104" name="Text Box 32"/>
          <p:cNvSpPr txBox="1">
            <a:spLocks noChangeArrowheads="1"/>
          </p:cNvSpPr>
          <p:nvPr/>
        </p:nvSpPr>
        <p:spPr bwMode="gray">
          <a:xfrm>
            <a:off x="7847013" y="239713"/>
            <a:ext cx="1196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s-CO" sz="2000">
                <a:solidFill>
                  <a:srgbClr val="FFFFFF"/>
                </a:solidFill>
                <a:latin typeface="Arial Black" panose="020B0A04020102020204" pitchFamily="34" charset="0"/>
              </a:rPr>
              <a:t>L/O/G/O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074"/>
                                        </p:tgtEl>
                                        <p:attrNameLst>
                                          <p:attrName>style.visibility</p:attrName>
                                        </p:attrNameLst>
                                      </p:cBhvr>
                                      <p:to>
                                        <p:strVal val="visible"/>
                                      </p:to>
                                    </p:set>
                                    <p:anim calcmode="discrete" valueType="clr">
                                      <p:cBhvr override="childStyle">
                                        <p:cTn id="7" dur="80"/>
                                        <p:tgtEl>
                                          <p:spTgt spid="30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4"/>
                                        </p:tgtEl>
                                        <p:attrNameLst>
                                          <p:attrName>fillcolor</p:attrName>
                                        </p:attrNameLst>
                                      </p:cBhvr>
                                      <p:tavLst>
                                        <p:tav tm="0">
                                          <p:val>
                                            <p:clrVal>
                                              <a:schemeClr val="accent2"/>
                                            </p:clrVal>
                                          </p:val>
                                        </p:tav>
                                        <p:tav tm="50000">
                                          <p:val>
                                            <p:clrVal>
                                              <a:schemeClr val="hlink"/>
                                            </p:clrVal>
                                          </p:val>
                                        </p:tav>
                                      </p:tavLst>
                                    </p:anim>
                                    <p:set>
                                      <p:cBhvr>
                                        <p:cTn id="9" dur="80"/>
                                        <p:tgtEl>
                                          <p:spTgt spid="3074"/>
                                        </p:tgtEl>
                                        <p:attrNameLst>
                                          <p:attrName>fill.type</p:attrName>
                                        </p:attrNameLst>
                                      </p:cBhvr>
                                      <p:to>
                                        <p:strVal val="solid"/>
                                      </p:to>
                                    </p:set>
                                  </p:childTnLst>
                                </p:cTn>
                              </p:par>
                              <p:par>
                                <p:cTn id="10" presetID="42" presetClass="entr" presetSubtype="0" fill="hold" grpId="1" nodeType="with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anim calcmode="lin" valueType="num">
                                      <p:cBhvr>
                                        <p:cTn id="13"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120"/>
                            </p:stCondLst>
                            <p:childTnLst>
                              <p:par>
                                <p:cTn id="16" presetID="29" presetClass="entr" presetSubtype="0" fill="hold" nodeType="afterEffect">
                                  <p:stCondLst>
                                    <p:cond delay="0"/>
                                  </p:stCondLst>
                                  <p:childTnLst>
                                    <p:set>
                                      <p:cBhvr>
                                        <p:cTn id="17" dur="1" fill="hold">
                                          <p:stCondLst>
                                            <p:cond delay="0"/>
                                          </p:stCondLst>
                                        </p:cTn>
                                        <p:tgtEl>
                                          <p:spTgt spid="3113"/>
                                        </p:tgtEl>
                                        <p:attrNameLst>
                                          <p:attrName>style.visibility</p:attrName>
                                        </p:attrNameLst>
                                      </p:cBhvr>
                                      <p:to>
                                        <p:strVal val="visible"/>
                                      </p:to>
                                    </p:set>
                                    <p:anim calcmode="lin" valueType="num">
                                      <p:cBhvr>
                                        <p:cTn id="18" dur="700" fill="hold"/>
                                        <p:tgtEl>
                                          <p:spTgt spid="3113"/>
                                        </p:tgtEl>
                                        <p:attrNameLst>
                                          <p:attrName>ppt_x</p:attrName>
                                        </p:attrNameLst>
                                      </p:cBhvr>
                                      <p:tavLst>
                                        <p:tav tm="0">
                                          <p:val>
                                            <p:strVal val="#ppt_x-.2"/>
                                          </p:val>
                                        </p:tav>
                                        <p:tav tm="100000">
                                          <p:val>
                                            <p:strVal val="#ppt_x"/>
                                          </p:val>
                                        </p:tav>
                                      </p:tavLst>
                                    </p:anim>
                                    <p:anim calcmode="lin" valueType="num">
                                      <p:cBhvr>
                                        <p:cTn id="19" dur="700" fill="hold"/>
                                        <p:tgtEl>
                                          <p:spTgt spid="3113"/>
                                        </p:tgtEl>
                                        <p:attrNameLst>
                                          <p:attrName>ppt_y</p:attrName>
                                        </p:attrNameLst>
                                      </p:cBhvr>
                                      <p:tavLst>
                                        <p:tav tm="0">
                                          <p:val>
                                            <p:strVal val="#ppt_y"/>
                                          </p:val>
                                        </p:tav>
                                        <p:tav tm="100000">
                                          <p:val>
                                            <p:strVal val="#ppt_y"/>
                                          </p:val>
                                        </p:tav>
                                      </p:tavLst>
                                    </p:anim>
                                    <p:animEffect transition="in" filter="wipe(right)" prLst="gradientSize: 0.1">
                                      <p:cBhvr>
                                        <p:cTn id="20" dur="700"/>
                                        <p:tgtEl>
                                          <p:spTgt spid="3113"/>
                                        </p:tgtEl>
                                      </p:cBhvr>
                                    </p:animEffect>
                                  </p:childTnLst>
                                </p:cTn>
                              </p:par>
                            </p:childTnLst>
                          </p:cTn>
                        </p:par>
                        <p:par>
                          <p:cTn id="21" fill="hold" nodeType="afterGroup">
                            <p:stCondLst>
                              <p:cond delay="1820"/>
                            </p:stCondLst>
                            <p:childTnLst>
                              <p:par>
                                <p:cTn id="22" presetID="22" presetClass="entr" presetSubtype="1" fill="hold" nodeType="afterEffect">
                                  <p:stCondLst>
                                    <p:cond delay="0"/>
                                  </p:stCondLst>
                                  <p:childTnLst>
                                    <p:set>
                                      <p:cBhvr>
                                        <p:cTn id="23" dur="1" fill="hold">
                                          <p:stCondLst>
                                            <p:cond delay="0"/>
                                          </p:stCondLst>
                                        </p:cTn>
                                        <p:tgtEl>
                                          <p:spTgt spid="3106"/>
                                        </p:tgtEl>
                                        <p:attrNameLst>
                                          <p:attrName>style.visibility</p:attrName>
                                        </p:attrNameLst>
                                      </p:cBhvr>
                                      <p:to>
                                        <p:strVal val="visible"/>
                                      </p:to>
                                    </p:set>
                                    <p:animEffect transition="in" filter="wipe(up)">
                                      <p:cBhvr>
                                        <p:cTn id="24" dur="500"/>
                                        <p:tgtEl>
                                          <p:spTgt spid="3106"/>
                                        </p:tgtEl>
                                      </p:cBhvr>
                                    </p:animEffect>
                                  </p:childTnLst>
                                </p:cTn>
                              </p:par>
                              <p:par>
                                <p:cTn id="25" presetID="22" presetClass="entr" presetSubtype="1" fill="hold" nodeType="withEffect">
                                  <p:stCondLst>
                                    <p:cond delay="300"/>
                                  </p:stCondLst>
                                  <p:childTnLst>
                                    <p:set>
                                      <p:cBhvr>
                                        <p:cTn id="26" dur="1" fill="hold">
                                          <p:stCondLst>
                                            <p:cond delay="0"/>
                                          </p:stCondLst>
                                        </p:cTn>
                                        <p:tgtEl>
                                          <p:spTgt spid="3111"/>
                                        </p:tgtEl>
                                        <p:attrNameLst>
                                          <p:attrName>style.visibility</p:attrName>
                                        </p:attrNameLst>
                                      </p:cBhvr>
                                      <p:to>
                                        <p:strVal val="visible"/>
                                      </p:to>
                                    </p:set>
                                    <p:animEffect transition="in" filter="wipe(up)">
                                      <p:cBhvr>
                                        <p:cTn id="27" dur="500"/>
                                        <p:tgtEl>
                                          <p:spTgt spid="3111"/>
                                        </p:tgtEl>
                                      </p:cBhvr>
                                    </p:animEffect>
                                  </p:childTnLst>
                                </p:cTn>
                              </p:par>
                              <p:par>
                                <p:cTn id="28" presetID="22" presetClass="entr" presetSubtype="1" fill="hold" nodeType="withEffect">
                                  <p:stCondLst>
                                    <p:cond delay="600"/>
                                  </p:stCondLst>
                                  <p:childTnLst>
                                    <p:set>
                                      <p:cBhvr>
                                        <p:cTn id="29" dur="1" fill="hold">
                                          <p:stCondLst>
                                            <p:cond delay="0"/>
                                          </p:stCondLst>
                                        </p:cTn>
                                        <p:tgtEl>
                                          <p:spTgt spid="3107"/>
                                        </p:tgtEl>
                                        <p:attrNameLst>
                                          <p:attrName>style.visibility</p:attrName>
                                        </p:attrNameLst>
                                      </p:cBhvr>
                                      <p:to>
                                        <p:strVal val="visible"/>
                                      </p:to>
                                    </p:set>
                                    <p:animEffect transition="in" filter="wipe(up)">
                                      <p:cBhvr>
                                        <p:cTn id="30" dur="500"/>
                                        <p:tgtEl>
                                          <p:spTgt spid="3107"/>
                                        </p:tgtEl>
                                      </p:cBhvr>
                                    </p:animEffect>
                                  </p:childTnLst>
                                </p:cTn>
                              </p:par>
                              <p:par>
                                <p:cTn id="31" presetID="22" presetClass="entr" presetSubtype="1" fill="hold" nodeType="withEffect">
                                  <p:stCondLst>
                                    <p:cond delay="800"/>
                                  </p:stCondLst>
                                  <p:childTnLst>
                                    <p:set>
                                      <p:cBhvr>
                                        <p:cTn id="32" dur="1" fill="hold">
                                          <p:stCondLst>
                                            <p:cond delay="0"/>
                                          </p:stCondLst>
                                        </p:cTn>
                                        <p:tgtEl>
                                          <p:spTgt spid="3112"/>
                                        </p:tgtEl>
                                        <p:attrNameLst>
                                          <p:attrName>style.visibility</p:attrName>
                                        </p:attrNameLst>
                                      </p:cBhvr>
                                      <p:to>
                                        <p:strVal val="visible"/>
                                      </p:to>
                                    </p:set>
                                    <p:animEffect transition="in" filter="wipe(up)">
                                      <p:cBhvr>
                                        <p:cTn id="33" dur="500"/>
                                        <p:tgtEl>
                                          <p:spTgt spid="3112"/>
                                        </p:tgtEl>
                                      </p:cBhvr>
                                    </p:animEffect>
                                  </p:childTnLst>
                                </p:cTn>
                              </p:par>
                            </p:childTnLst>
                          </p:cTn>
                        </p:par>
                        <p:par>
                          <p:cTn id="34" fill="hold" nodeType="afterGroup">
                            <p:stCondLst>
                              <p:cond delay="3120"/>
                            </p:stCondLst>
                            <p:childTnLst>
                              <p:par>
                                <p:cTn id="35" presetID="47" presetClass="entr" presetSubtype="0" fill="hold" nodeType="afterEffect">
                                  <p:stCondLst>
                                    <p:cond delay="0"/>
                                  </p:stCondLst>
                                  <p:childTnLst>
                                    <p:set>
                                      <p:cBhvr>
                                        <p:cTn id="36" dur="1" fill="hold">
                                          <p:stCondLst>
                                            <p:cond delay="0"/>
                                          </p:stCondLst>
                                        </p:cTn>
                                        <p:tgtEl>
                                          <p:spTgt spid="3101"/>
                                        </p:tgtEl>
                                        <p:attrNameLst>
                                          <p:attrName>style.visibility</p:attrName>
                                        </p:attrNameLst>
                                      </p:cBhvr>
                                      <p:to>
                                        <p:strVal val="visible"/>
                                      </p:to>
                                    </p:set>
                                    <p:animEffect transition="in" filter="fade">
                                      <p:cBhvr>
                                        <p:cTn id="37" dur="1000"/>
                                        <p:tgtEl>
                                          <p:spTgt spid="3101"/>
                                        </p:tgtEl>
                                      </p:cBhvr>
                                    </p:animEffect>
                                    <p:anim calcmode="lin" valueType="num">
                                      <p:cBhvr>
                                        <p:cTn id="38" dur="1000" fill="hold"/>
                                        <p:tgtEl>
                                          <p:spTgt spid="3101"/>
                                        </p:tgtEl>
                                        <p:attrNameLst>
                                          <p:attrName>ppt_x</p:attrName>
                                        </p:attrNameLst>
                                      </p:cBhvr>
                                      <p:tavLst>
                                        <p:tav tm="0">
                                          <p:val>
                                            <p:strVal val="#ppt_x"/>
                                          </p:val>
                                        </p:tav>
                                        <p:tav tm="100000">
                                          <p:val>
                                            <p:strVal val="#ppt_x"/>
                                          </p:val>
                                        </p:tav>
                                      </p:tavLst>
                                    </p:anim>
                                    <p:anim calcmode="lin" valueType="num">
                                      <p:cBhvr>
                                        <p:cTn id="39" dur="1000" fill="hold"/>
                                        <p:tgtEl>
                                          <p:spTgt spid="310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600"/>
                                  </p:stCondLst>
                                  <p:childTnLst>
                                    <p:set>
                                      <p:cBhvr>
                                        <p:cTn id="41" dur="1" fill="hold">
                                          <p:stCondLst>
                                            <p:cond delay="0"/>
                                          </p:stCondLst>
                                        </p:cTn>
                                        <p:tgtEl>
                                          <p:spTgt spid="3102"/>
                                        </p:tgtEl>
                                        <p:attrNameLst>
                                          <p:attrName>style.visibility</p:attrName>
                                        </p:attrNameLst>
                                      </p:cBhvr>
                                      <p:to>
                                        <p:strVal val="visible"/>
                                      </p:to>
                                    </p:set>
                                    <p:animEffect transition="in" filter="fade">
                                      <p:cBhvr>
                                        <p:cTn id="42" dur="1000"/>
                                        <p:tgtEl>
                                          <p:spTgt spid="3102"/>
                                        </p:tgtEl>
                                      </p:cBhvr>
                                    </p:animEffect>
                                    <p:anim calcmode="lin" valueType="num">
                                      <p:cBhvr>
                                        <p:cTn id="43" dur="1000" fill="hold"/>
                                        <p:tgtEl>
                                          <p:spTgt spid="3102"/>
                                        </p:tgtEl>
                                        <p:attrNameLst>
                                          <p:attrName>ppt_x</p:attrName>
                                        </p:attrNameLst>
                                      </p:cBhvr>
                                      <p:tavLst>
                                        <p:tav tm="0">
                                          <p:val>
                                            <p:strVal val="#ppt_x"/>
                                          </p:val>
                                        </p:tav>
                                        <p:tav tm="100000">
                                          <p:val>
                                            <p:strVal val="#ppt_x"/>
                                          </p:val>
                                        </p:tav>
                                      </p:tavLst>
                                    </p:anim>
                                    <p:anim calcmode="lin" valueType="num">
                                      <p:cBhvr>
                                        <p:cTn id="44" dur="1000" fill="hold"/>
                                        <p:tgtEl>
                                          <p:spTgt spid="3102"/>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1200"/>
                                  </p:stCondLst>
                                  <p:childTnLst>
                                    <p:set>
                                      <p:cBhvr>
                                        <p:cTn id="46" dur="1" fill="hold">
                                          <p:stCondLst>
                                            <p:cond delay="0"/>
                                          </p:stCondLst>
                                        </p:cTn>
                                        <p:tgtEl>
                                          <p:spTgt spid="3103"/>
                                        </p:tgtEl>
                                        <p:attrNameLst>
                                          <p:attrName>style.visibility</p:attrName>
                                        </p:attrNameLst>
                                      </p:cBhvr>
                                      <p:to>
                                        <p:strVal val="visible"/>
                                      </p:to>
                                    </p:set>
                                    <p:animEffect transition="in" filter="fade">
                                      <p:cBhvr>
                                        <p:cTn id="47" dur="1000"/>
                                        <p:tgtEl>
                                          <p:spTgt spid="3103"/>
                                        </p:tgtEl>
                                      </p:cBhvr>
                                    </p:animEffect>
                                    <p:anim calcmode="lin" valueType="num">
                                      <p:cBhvr>
                                        <p:cTn id="48" dur="1000" fill="hold"/>
                                        <p:tgtEl>
                                          <p:spTgt spid="3103"/>
                                        </p:tgtEl>
                                        <p:attrNameLst>
                                          <p:attrName>ppt_x</p:attrName>
                                        </p:attrNameLst>
                                      </p:cBhvr>
                                      <p:tavLst>
                                        <p:tav tm="0">
                                          <p:val>
                                            <p:strVal val="#ppt_x"/>
                                          </p:val>
                                        </p:tav>
                                        <p:tav tm="100000">
                                          <p:val>
                                            <p:strVal val="#ppt_x"/>
                                          </p:val>
                                        </p:tav>
                                      </p:tavLst>
                                    </p:anim>
                                    <p:anim calcmode="lin" valueType="num">
                                      <p:cBhvr>
                                        <p:cTn id="49" dur="1000" fill="hold"/>
                                        <p:tgtEl>
                                          <p:spTgt spid="310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1900"/>
                                  </p:stCondLst>
                                  <p:childTnLst>
                                    <p:set>
                                      <p:cBhvr>
                                        <p:cTn id="51" dur="1" fill="hold">
                                          <p:stCondLst>
                                            <p:cond delay="0"/>
                                          </p:stCondLst>
                                        </p:cTn>
                                        <p:tgtEl>
                                          <p:spTgt spid="3100"/>
                                        </p:tgtEl>
                                        <p:attrNameLst>
                                          <p:attrName>style.visibility</p:attrName>
                                        </p:attrNameLst>
                                      </p:cBhvr>
                                      <p:to>
                                        <p:strVal val="visible"/>
                                      </p:to>
                                    </p:set>
                                    <p:animEffect transition="in" filter="fade">
                                      <p:cBhvr>
                                        <p:cTn id="52" dur="1000"/>
                                        <p:tgtEl>
                                          <p:spTgt spid="3100"/>
                                        </p:tgtEl>
                                      </p:cBhvr>
                                    </p:animEffect>
                                    <p:anim calcmode="lin" valueType="num">
                                      <p:cBhvr>
                                        <p:cTn id="53" dur="1000" fill="hold"/>
                                        <p:tgtEl>
                                          <p:spTgt spid="3100"/>
                                        </p:tgtEl>
                                        <p:attrNameLst>
                                          <p:attrName>ppt_x</p:attrName>
                                        </p:attrNameLst>
                                      </p:cBhvr>
                                      <p:tavLst>
                                        <p:tav tm="0">
                                          <p:val>
                                            <p:strVal val="#ppt_x"/>
                                          </p:val>
                                        </p:tav>
                                        <p:tav tm="100000">
                                          <p:val>
                                            <p:strVal val="#ppt_x"/>
                                          </p:val>
                                        </p:tav>
                                      </p:tavLst>
                                    </p:anim>
                                    <p:anim calcmode="lin" valueType="num">
                                      <p:cBhvr>
                                        <p:cTn id="54" dur="1000" fill="hold"/>
                                        <p:tgtEl>
                                          <p:spTgt spid="3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1" build="p">
        <p:tmplLst>
          <p:tmpl lvl="1">
            <p:tnLst>
              <p:par>
                <p:cTn presetID="42" presetClass="entr" presetSubtype="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500"/>
                        <p:tgtEl>
                          <p:spTgt spid="3075"/>
                        </p:tgtEl>
                      </p:cBhvr>
                    </p:animEffect>
                    <p:anim calcmode="lin" valueType="num">
                      <p:cBhvr>
                        <p:cTn dur="500" fill="hold"/>
                        <p:tgtEl>
                          <p:spTgt spid="3075"/>
                        </p:tgtEl>
                        <p:attrNameLst>
                          <p:attrName>ppt_x</p:attrName>
                        </p:attrNameLst>
                      </p:cBhvr>
                      <p:tavLst>
                        <p:tav tm="0">
                          <p:val>
                            <p:strVal val="#ppt_x"/>
                          </p:val>
                        </p:tav>
                        <p:tav tm="100000">
                          <p:val>
                            <p:strVal val="#ppt_x"/>
                          </p:val>
                        </p:tav>
                      </p:tavLst>
                    </p:anim>
                    <p:anim calcmode="lin" valueType="num">
                      <p:cBhvr>
                        <p:cTn dur="500" fill="hold"/>
                        <p:tgtEl>
                          <p:spTgt spid="307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lvl1pPr>
              <a:defRPr/>
            </a:lvl1pPr>
          </a:lstStyle>
          <a:p>
            <a:endParaRPr lang="en-US" altLang="es-CO"/>
          </a:p>
        </p:txBody>
      </p:sp>
      <p:sp>
        <p:nvSpPr>
          <p:cNvPr id="5" name="Marcador de pie de página 4"/>
          <p:cNvSpPr>
            <a:spLocks noGrp="1"/>
          </p:cNvSpPr>
          <p:nvPr>
            <p:ph type="ftr" sz="quarter" idx="11"/>
          </p:nvPr>
        </p:nvSpPr>
        <p:spPr/>
        <p:txBody>
          <a:bodyPr/>
          <a:lstStyle>
            <a:lvl1pPr>
              <a:defRPr/>
            </a:lvl1pPr>
          </a:lstStyle>
          <a:p>
            <a:endParaRPr lang="en-US" altLang="es-CO"/>
          </a:p>
        </p:txBody>
      </p:sp>
      <p:sp>
        <p:nvSpPr>
          <p:cNvPr id="6" name="Marcador de número de diapositiva 5"/>
          <p:cNvSpPr>
            <a:spLocks noGrp="1"/>
          </p:cNvSpPr>
          <p:nvPr>
            <p:ph type="sldNum" sz="quarter" idx="12"/>
          </p:nvPr>
        </p:nvSpPr>
        <p:spPr/>
        <p:txBody>
          <a:bodyPr/>
          <a:lstStyle>
            <a:lvl1pPr>
              <a:defRPr/>
            </a:lvl1pPr>
          </a:lstStyle>
          <a:p>
            <a:fld id="{7EDA853C-8AB8-44D6-A332-066722FCD2B1}" type="slidenum">
              <a:rPr lang="en-US" altLang="es-CO"/>
              <a:pPr/>
              <a:t>‹Nº›</a:t>
            </a:fld>
            <a:endParaRPr lang="en-US" altLang="es-CO"/>
          </a:p>
        </p:txBody>
      </p:sp>
    </p:spTree>
    <p:extLst>
      <p:ext uri="{BB962C8B-B14F-4D97-AF65-F5344CB8AC3E}">
        <p14:creationId xmlns:p14="http://schemas.microsoft.com/office/powerpoint/2010/main" val="1005250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58763"/>
            <a:ext cx="2057400" cy="5918200"/>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457200" y="258763"/>
            <a:ext cx="6019800" cy="5918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lvl1pPr>
              <a:defRPr/>
            </a:lvl1pPr>
          </a:lstStyle>
          <a:p>
            <a:endParaRPr lang="en-US" altLang="es-CO"/>
          </a:p>
        </p:txBody>
      </p:sp>
      <p:sp>
        <p:nvSpPr>
          <p:cNvPr id="5" name="Marcador de pie de página 4"/>
          <p:cNvSpPr>
            <a:spLocks noGrp="1"/>
          </p:cNvSpPr>
          <p:nvPr>
            <p:ph type="ftr" sz="quarter" idx="11"/>
          </p:nvPr>
        </p:nvSpPr>
        <p:spPr/>
        <p:txBody>
          <a:bodyPr/>
          <a:lstStyle>
            <a:lvl1pPr>
              <a:defRPr/>
            </a:lvl1pPr>
          </a:lstStyle>
          <a:p>
            <a:endParaRPr lang="en-US" altLang="es-CO"/>
          </a:p>
        </p:txBody>
      </p:sp>
      <p:sp>
        <p:nvSpPr>
          <p:cNvPr id="6" name="Marcador de número de diapositiva 5"/>
          <p:cNvSpPr>
            <a:spLocks noGrp="1"/>
          </p:cNvSpPr>
          <p:nvPr>
            <p:ph type="sldNum" sz="quarter" idx="12"/>
          </p:nvPr>
        </p:nvSpPr>
        <p:spPr/>
        <p:txBody>
          <a:bodyPr/>
          <a:lstStyle>
            <a:lvl1pPr>
              <a:defRPr/>
            </a:lvl1pPr>
          </a:lstStyle>
          <a:p>
            <a:fld id="{E011352C-6B22-4D47-9E2B-8D2EFFEB6876}" type="slidenum">
              <a:rPr lang="en-US" altLang="es-CO"/>
              <a:pPr/>
              <a:t>‹Nº›</a:t>
            </a:fld>
            <a:endParaRPr lang="en-US" altLang="es-CO"/>
          </a:p>
        </p:txBody>
      </p:sp>
    </p:spTree>
    <p:extLst>
      <p:ext uri="{BB962C8B-B14F-4D97-AF65-F5344CB8AC3E}">
        <p14:creationId xmlns:p14="http://schemas.microsoft.com/office/powerpoint/2010/main" val="3266845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58763"/>
            <a:ext cx="7315200" cy="944562"/>
          </a:xfrm>
        </p:spPr>
        <p:txBody>
          <a:bodyPr/>
          <a:lstStyle/>
          <a:p>
            <a:r>
              <a:rPr lang="es-ES" smtClean="0"/>
              <a:t>Haga clic para modificar el estilo de título del patrón</a:t>
            </a:r>
            <a:endParaRPr lang="es-CO"/>
          </a:p>
        </p:txBody>
      </p:sp>
      <p:sp>
        <p:nvSpPr>
          <p:cNvPr id="3" name="Marcador de texto 2"/>
          <p:cNvSpPr>
            <a:spLocks noGrp="1"/>
          </p:cNvSpPr>
          <p:nvPr>
            <p:ph type="body" sz="half" idx="1"/>
          </p:nvPr>
        </p:nvSpPr>
        <p:spPr>
          <a:xfrm>
            <a:off x="457200" y="1524000"/>
            <a:ext cx="4038600" cy="4652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48200" y="1524000"/>
            <a:ext cx="4038600" cy="4652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a:xfrm>
            <a:off x="457200" y="6245225"/>
            <a:ext cx="2133600" cy="476250"/>
          </a:xfrm>
        </p:spPr>
        <p:txBody>
          <a:bodyPr/>
          <a:lstStyle>
            <a:lvl1pPr>
              <a:defRPr/>
            </a:lvl1pPr>
          </a:lstStyle>
          <a:p>
            <a:endParaRPr lang="en-US" altLang="es-CO"/>
          </a:p>
        </p:txBody>
      </p:sp>
      <p:sp>
        <p:nvSpPr>
          <p:cNvPr id="6" name="Marcador de pie de página 5"/>
          <p:cNvSpPr>
            <a:spLocks noGrp="1"/>
          </p:cNvSpPr>
          <p:nvPr>
            <p:ph type="ftr" sz="quarter" idx="11"/>
          </p:nvPr>
        </p:nvSpPr>
        <p:spPr>
          <a:xfrm>
            <a:off x="3124200" y="6245225"/>
            <a:ext cx="2895600" cy="476250"/>
          </a:xfrm>
        </p:spPr>
        <p:txBody>
          <a:bodyPr/>
          <a:lstStyle>
            <a:lvl1pPr>
              <a:defRPr/>
            </a:lvl1pPr>
          </a:lstStyle>
          <a:p>
            <a:endParaRPr lang="en-US" altLang="es-CO"/>
          </a:p>
        </p:txBody>
      </p:sp>
      <p:sp>
        <p:nvSpPr>
          <p:cNvPr id="7" name="Marcador de número de diapositiva 6"/>
          <p:cNvSpPr>
            <a:spLocks noGrp="1"/>
          </p:cNvSpPr>
          <p:nvPr>
            <p:ph type="sldNum" sz="quarter" idx="12"/>
          </p:nvPr>
        </p:nvSpPr>
        <p:spPr>
          <a:xfrm>
            <a:off x="6553200" y="6245225"/>
            <a:ext cx="2133600" cy="476250"/>
          </a:xfrm>
        </p:spPr>
        <p:txBody>
          <a:bodyPr/>
          <a:lstStyle>
            <a:lvl1pPr>
              <a:defRPr/>
            </a:lvl1pPr>
          </a:lstStyle>
          <a:p>
            <a:fld id="{369EE24D-442E-4672-A2F9-73F7F9EBA69D}" type="slidenum">
              <a:rPr lang="en-US" altLang="es-CO"/>
              <a:pPr/>
              <a:t>‹Nº›</a:t>
            </a:fld>
            <a:endParaRPr lang="en-US" altLang="es-CO"/>
          </a:p>
        </p:txBody>
      </p:sp>
    </p:spTree>
    <p:extLst>
      <p:ext uri="{BB962C8B-B14F-4D97-AF65-F5344CB8AC3E}">
        <p14:creationId xmlns:p14="http://schemas.microsoft.com/office/powerpoint/2010/main" val="3675408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58763"/>
            <a:ext cx="7315200" cy="944562"/>
          </a:xfrm>
        </p:spPr>
        <p:txBody>
          <a:bodyPr/>
          <a:lstStyle/>
          <a:p>
            <a:r>
              <a:rPr lang="es-ES" smtClean="0"/>
              <a:t>Haga clic para modificar el estilo de título del patrón</a:t>
            </a:r>
            <a:endParaRPr lang="es-CO"/>
          </a:p>
        </p:txBody>
      </p:sp>
      <p:sp>
        <p:nvSpPr>
          <p:cNvPr id="3" name="Marcador de tabla 2"/>
          <p:cNvSpPr>
            <a:spLocks noGrp="1"/>
          </p:cNvSpPr>
          <p:nvPr>
            <p:ph type="tbl" idx="1"/>
          </p:nvPr>
        </p:nvSpPr>
        <p:spPr>
          <a:xfrm>
            <a:off x="457200" y="1524000"/>
            <a:ext cx="8229600" cy="4652963"/>
          </a:xfrm>
        </p:spPr>
        <p:txBody>
          <a:bodyPr/>
          <a:lstStyle/>
          <a:p>
            <a:r>
              <a:rPr lang="es-ES" smtClean="0"/>
              <a:t>Haga clic en el icono para agregar una tabla</a:t>
            </a:r>
            <a:endParaRPr lang="es-CO"/>
          </a:p>
        </p:txBody>
      </p:sp>
      <p:sp>
        <p:nvSpPr>
          <p:cNvPr id="4" name="Marcador de fecha 3"/>
          <p:cNvSpPr>
            <a:spLocks noGrp="1"/>
          </p:cNvSpPr>
          <p:nvPr>
            <p:ph type="dt" sz="half" idx="10"/>
          </p:nvPr>
        </p:nvSpPr>
        <p:spPr>
          <a:xfrm>
            <a:off x="457200" y="6245225"/>
            <a:ext cx="2133600" cy="476250"/>
          </a:xfrm>
        </p:spPr>
        <p:txBody>
          <a:bodyPr/>
          <a:lstStyle>
            <a:lvl1pPr>
              <a:defRPr/>
            </a:lvl1pPr>
          </a:lstStyle>
          <a:p>
            <a:endParaRPr lang="en-US" altLang="es-CO"/>
          </a:p>
        </p:txBody>
      </p:sp>
      <p:sp>
        <p:nvSpPr>
          <p:cNvPr id="5" name="Marcador de pie de página 4"/>
          <p:cNvSpPr>
            <a:spLocks noGrp="1"/>
          </p:cNvSpPr>
          <p:nvPr>
            <p:ph type="ftr" sz="quarter" idx="11"/>
          </p:nvPr>
        </p:nvSpPr>
        <p:spPr>
          <a:xfrm>
            <a:off x="3124200" y="6245225"/>
            <a:ext cx="2895600" cy="476250"/>
          </a:xfrm>
        </p:spPr>
        <p:txBody>
          <a:bodyPr/>
          <a:lstStyle>
            <a:lvl1pPr>
              <a:defRPr/>
            </a:lvl1pPr>
          </a:lstStyle>
          <a:p>
            <a:endParaRPr lang="en-US" altLang="es-CO"/>
          </a:p>
        </p:txBody>
      </p:sp>
      <p:sp>
        <p:nvSpPr>
          <p:cNvPr id="6" name="Marcador de número de diapositiva 5"/>
          <p:cNvSpPr>
            <a:spLocks noGrp="1"/>
          </p:cNvSpPr>
          <p:nvPr>
            <p:ph type="sldNum" sz="quarter" idx="12"/>
          </p:nvPr>
        </p:nvSpPr>
        <p:spPr>
          <a:xfrm>
            <a:off x="6553200" y="6245225"/>
            <a:ext cx="2133600" cy="476250"/>
          </a:xfrm>
        </p:spPr>
        <p:txBody>
          <a:bodyPr/>
          <a:lstStyle>
            <a:lvl1pPr>
              <a:defRPr/>
            </a:lvl1pPr>
          </a:lstStyle>
          <a:p>
            <a:fld id="{C1B5AED3-8374-4019-A3B0-60674E0AC9C0}" type="slidenum">
              <a:rPr lang="en-US" altLang="es-CO"/>
              <a:pPr/>
              <a:t>‹Nº›</a:t>
            </a:fld>
            <a:endParaRPr lang="en-US" altLang="es-CO"/>
          </a:p>
        </p:txBody>
      </p:sp>
    </p:spTree>
    <p:extLst>
      <p:ext uri="{BB962C8B-B14F-4D97-AF65-F5344CB8AC3E}">
        <p14:creationId xmlns:p14="http://schemas.microsoft.com/office/powerpoint/2010/main" val="208395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58763"/>
            <a:ext cx="7315200" cy="944562"/>
          </a:xfrm>
        </p:spPr>
        <p:txBody>
          <a:bodyPr/>
          <a:lstStyle/>
          <a:p>
            <a:r>
              <a:rPr lang="es-ES" smtClean="0"/>
              <a:t>Haga clic para modificar el estilo de título del patrón</a:t>
            </a:r>
            <a:endParaRPr lang="es-CO"/>
          </a:p>
        </p:txBody>
      </p:sp>
      <p:sp>
        <p:nvSpPr>
          <p:cNvPr id="3" name="Marcador de gráfico 2"/>
          <p:cNvSpPr>
            <a:spLocks noGrp="1"/>
          </p:cNvSpPr>
          <p:nvPr>
            <p:ph type="chart" idx="1"/>
          </p:nvPr>
        </p:nvSpPr>
        <p:spPr>
          <a:xfrm>
            <a:off x="457200" y="1524000"/>
            <a:ext cx="8229600" cy="4652963"/>
          </a:xfrm>
        </p:spPr>
        <p:txBody>
          <a:bodyPr/>
          <a:lstStyle/>
          <a:p>
            <a:r>
              <a:rPr lang="es-ES" smtClean="0"/>
              <a:t>Haga clic en el icono para agregar un gráfico</a:t>
            </a:r>
            <a:endParaRPr lang="es-CO"/>
          </a:p>
        </p:txBody>
      </p:sp>
      <p:sp>
        <p:nvSpPr>
          <p:cNvPr id="4" name="Marcador de fecha 3"/>
          <p:cNvSpPr>
            <a:spLocks noGrp="1"/>
          </p:cNvSpPr>
          <p:nvPr>
            <p:ph type="dt" sz="half" idx="10"/>
          </p:nvPr>
        </p:nvSpPr>
        <p:spPr>
          <a:xfrm>
            <a:off x="457200" y="6245225"/>
            <a:ext cx="2133600" cy="476250"/>
          </a:xfrm>
        </p:spPr>
        <p:txBody>
          <a:bodyPr/>
          <a:lstStyle>
            <a:lvl1pPr>
              <a:defRPr/>
            </a:lvl1pPr>
          </a:lstStyle>
          <a:p>
            <a:endParaRPr lang="en-US" altLang="es-CO"/>
          </a:p>
        </p:txBody>
      </p:sp>
      <p:sp>
        <p:nvSpPr>
          <p:cNvPr id="5" name="Marcador de pie de página 4"/>
          <p:cNvSpPr>
            <a:spLocks noGrp="1"/>
          </p:cNvSpPr>
          <p:nvPr>
            <p:ph type="ftr" sz="quarter" idx="11"/>
          </p:nvPr>
        </p:nvSpPr>
        <p:spPr>
          <a:xfrm>
            <a:off x="3124200" y="6245225"/>
            <a:ext cx="2895600" cy="476250"/>
          </a:xfrm>
        </p:spPr>
        <p:txBody>
          <a:bodyPr/>
          <a:lstStyle>
            <a:lvl1pPr>
              <a:defRPr/>
            </a:lvl1pPr>
          </a:lstStyle>
          <a:p>
            <a:endParaRPr lang="en-US" altLang="es-CO"/>
          </a:p>
        </p:txBody>
      </p:sp>
      <p:sp>
        <p:nvSpPr>
          <p:cNvPr id="6" name="Marcador de número de diapositiva 5"/>
          <p:cNvSpPr>
            <a:spLocks noGrp="1"/>
          </p:cNvSpPr>
          <p:nvPr>
            <p:ph type="sldNum" sz="quarter" idx="12"/>
          </p:nvPr>
        </p:nvSpPr>
        <p:spPr>
          <a:xfrm>
            <a:off x="6553200" y="6245225"/>
            <a:ext cx="2133600" cy="476250"/>
          </a:xfrm>
        </p:spPr>
        <p:txBody>
          <a:bodyPr/>
          <a:lstStyle>
            <a:lvl1pPr>
              <a:defRPr/>
            </a:lvl1pPr>
          </a:lstStyle>
          <a:p>
            <a:fld id="{1D5841B8-7B0F-457B-8AB8-3569DEDCE18F}" type="slidenum">
              <a:rPr lang="en-US" altLang="es-CO"/>
              <a:pPr/>
              <a:t>‹Nº›</a:t>
            </a:fld>
            <a:endParaRPr lang="en-US" altLang="es-CO"/>
          </a:p>
        </p:txBody>
      </p:sp>
    </p:spTree>
    <p:extLst>
      <p:ext uri="{BB962C8B-B14F-4D97-AF65-F5344CB8AC3E}">
        <p14:creationId xmlns:p14="http://schemas.microsoft.com/office/powerpoint/2010/main" val="966350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58763"/>
            <a:ext cx="7315200" cy="944562"/>
          </a:xfrm>
        </p:spPr>
        <p:txBody>
          <a:bodyPr/>
          <a:lstStyle/>
          <a:p>
            <a:r>
              <a:rPr lang="es-ES" smtClean="0"/>
              <a:t>Haga clic para modificar el estilo de título del patrón</a:t>
            </a:r>
            <a:endParaRPr lang="es-CO"/>
          </a:p>
        </p:txBody>
      </p:sp>
      <p:sp>
        <p:nvSpPr>
          <p:cNvPr id="3" name="Marcador de SmartArt 2"/>
          <p:cNvSpPr>
            <a:spLocks noGrp="1"/>
          </p:cNvSpPr>
          <p:nvPr>
            <p:ph type="dgm" idx="1"/>
          </p:nvPr>
        </p:nvSpPr>
        <p:spPr>
          <a:xfrm>
            <a:off x="457200" y="1524000"/>
            <a:ext cx="8229600" cy="4652963"/>
          </a:xfrm>
        </p:spPr>
        <p:txBody>
          <a:bodyPr/>
          <a:lstStyle/>
          <a:p>
            <a:r>
              <a:rPr lang="es-ES" smtClean="0"/>
              <a:t>Haga clic en el icono para agregar un elemento gráfico SmartArt</a:t>
            </a:r>
            <a:endParaRPr lang="es-CO"/>
          </a:p>
        </p:txBody>
      </p:sp>
      <p:sp>
        <p:nvSpPr>
          <p:cNvPr id="4" name="Marcador de fecha 3"/>
          <p:cNvSpPr>
            <a:spLocks noGrp="1"/>
          </p:cNvSpPr>
          <p:nvPr>
            <p:ph type="dt" sz="half" idx="10"/>
          </p:nvPr>
        </p:nvSpPr>
        <p:spPr>
          <a:xfrm>
            <a:off x="457200" y="6245225"/>
            <a:ext cx="2133600" cy="476250"/>
          </a:xfrm>
        </p:spPr>
        <p:txBody>
          <a:bodyPr/>
          <a:lstStyle>
            <a:lvl1pPr>
              <a:defRPr/>
            </a:lvl1pPr>
          </a:lstStyle>
          <a:p>
            <a:endParaRPr lang="en-US" altLang="es-CO"/>
          </a:p>
        </p:txBody>
      </p:sp>
      <p:sp>
        <p:nvSpPr>
          <p:cNvPr id="5" name="Marcador de pie de página 4"/>
          <p:cNvSpPr>
            <a:spLocks noGrp="1"/>
          </p:cNvSpPr>
          <p:nvPr>
            <p:ph type="ftr" sz="quarter" idx="11"/>
          </p:nvPr>
        </p:nvSpPr>
        <p:spPr>
          <a:xfrm>
            <a:off x="3124200" y="6245225"/>
            <a:ext cx="2895600" cy="476250"/>
          </a:xfrm>
        </p:spPr>
        <p:txBody>
          <a:bodyPr/>
          <a:lstStyle>
            <a:lvl1pPr>
              <a:defRPr/>
            </a:lvl1pPr>
          </a:lstStyle>
          <a:p>
            <a:endParaRPr lang="en-US" altLang="es-CO"/>
          </a:p>
        </p:txBody>
      </p:sp>
      <p:sp>
        <p:nvSpPr>
          <p:cNvPr id="6" name="Marcador de número de diapositiva 5"/>
          <p:cNvSpPr>
            <a:spLocks noGrp="1"/>
          </p:cNvSpPr>
          <p:nvPr>
            <p:ph type="sldNum" sz="quarter" idx="12"/>
          </p:nvPr>
        </p:nvSpPr>
        <p:spPr>
          <a:xfrm>
            <a:off x="6553200" y="6245225"/>
            <a:ext cx="2133600" cy="476250"/>
          </a:xfrm>
        </p:spPr>
        <p:txBody>
          <a:bodyPr/>
          <a:lstStyle>
            <a:lvl1pPr>
              <a:defRPr/>
            </a:lvl1pPr>
          </a:lstStyle>
          <a:p>
            <a:fld id="{A2DE314B-3953-4D7B-9A00-9EF377B67C1E}" type="slidenum">
              <a:rPr lang="en-US" altLang="es-CO"/>
              <a:pPr/>
              <a:t>‹Nº›</a:t>
            </a:fld>
            <a:endParaRPr lang="en-US" altLang="es-CO"/>
          </a:p>
        </p:txBody>
      </p:sp>
    </p:spTree>
    <p:extLst>
      <p:ext uri="{BB962C8B-B14F-4D97-AF65-F5344CB8AC3E}">
        <p14:creationId xmlns:p14="http://schemas.microsoft.com/office/powerpoint/2010/main" val="396797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lvl1pPr>
              <a:defRPr/>
            </a:lvl1pPr>
          </a:lstStyle>
          <a:p>
            <a:endParaRPr lang="en-US" altLang="es-CO"/>
          </a:p>
        </p:txBody>
      </p:sp>
      <p:sp>
        <p:nvSpPr>
          <p:cNvPr id="5" name="Marcador de pie de página 4"/>
          <p:cNvSpPr>
            <a:spLocks noGrp="1"/>
          </p:cNvSpPr>
          <p:nvPr>
            <p:ph type="ftr" sz="quarter" idx="11"/>
          </p:nvPr>
        </p:nvSpPr>
        <p:spPr/>
        <p:txBody>
          <a:bodyPr/>
          <a:lstStyle>
            <a:lvl1pPr>
              <a:defRPr/>
            </a:lvl1pPr>
          </a:lstStyle>
          <a:p>
            <a:endParaRPr lang="en-US" altLang="es-CO"/>
          </a:p>
        </p:txBody>
      </p:sp>
      <p:sp>
        <p:nvSpPr>
          <p:cNvPr id="6" name="Marcador de número de diapositiva 5"/>
          <p:cNvSpPr>
            <a:spLocks noGrp="1"/>
          </p:cNvSpPr>
          <p:nvPr>
            <p:ph type="sldNum" sz="quarter" idx="12"/>
          </p:nvPr>
        </p:nvSpPr>
        <p:spPr/>
        <p:txBody>
          <a:bodyPr/>
          <a:lstStyle>
            <a:lvl1pPr>
              <a:defRPr/>
            </a:lvl1pPr>
          </a:lstStyle>
          <a:p>
            <a:fld id="{E5AD1846-91BC-4A23-95FA-CBDCFD2A5BD2}" type="slidenum">
              <a:rPr lang="en-US" altLang="es-CO"/>
              <a:pPr/>
              <a:t>‹Nº›</a:t>
            </a:fld>
            <a:endParaRPr lang="en-US" altLang="es-CO"/>
          </a:p>
        </p:txBody>
      </p:sp>
    </p:spTree>
    <p:extLst>
      <p:ext uri="{BB962C8B-B14F-4D97-AF65-F5344CB8AC3E}">
        <p14:creationId xmlns:p14="http://schemas.microsoft.com/office/powerpoint/2010/main" val="262572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n-US" altLang="es-CO"/>
          </a:p>
        </p:txBody>
      </p:sp>
      <p:sp>
        <p:nvSpPr>
          <p:cNvPr id="5" name="Marcador de pie de página 4"/>
          <p:cNvSpPr>
            <a:spLocks noGrp="1"/>
          </p:cNvSpPr>
          <p:nvPr>
            <p:ph type="ftr" sz="quarter" idx="11"/>
          </p:nvPr>
        </p:nvSpPr>
        <p:spPr/>
        <p:txBody>
          <a:bodyPr/>
          <a:lstStyle>
            <a:lvl1pPr>
              <a:defRPr/>
            </a:lvl1pPr>
          </a:lstStyle>
          <a:p>
            <a:endParaRPr lang="en-US" altLang="es-CO"/>
          </a:p>
        </p:txBody>
      </p:sp>
      <p:sp>
        <p:nvSpPr>
          <p:cNvPr id="6" name="Marcador de número de diapositiva 5"/>
          <p:cNvSpPr>
            <a:spLocks noGrp="1"/>
          </p:cNvSpPr>
          <p:nvPr>
            <p:ph type="sldNum" sz="quarter" idx="12"/>
          </p:nvPr>
        </p:nvSpPr>
        <p:spPr/>
        <p:txBody>
          <a:bodyPr/>
          <a:lstStyle>
            <a:lvl1pPr>
              <a:defRPr/>
            </a:lvl1pPr>
          </a:lstStyle>
          <a:p>
            <a:fld id="{53FB54A0-7462-43EB-AA6E-E6FDD26E6B07}" type="slidenum">
              <a:rPr lang="en-US" altLang="es-CO"/>
              <a:pPr/>
              <a:t>‹Nº›</a:t>
            </a:fld>
            <a:endParaRPr lang="en-US" altLang="es-CO"/>
          </a:p>
        </p:txBody>
      </p:sp>
    </p:spTree>
    <p:extLst>
      <p:ext uri="{BB962C8B-B14F-4D97-AF65-F5344CB8AC3E}">
        <p14:creationId xmlns:p14="http://schemas.microsoft.com/office/powerpoint/2010/main" val="3174244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457200" y="1524000"/>
            <a:ext cx="4038600" cy="4652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48200" y="1524000"/>
            <a:ext cx="4038600" cy="4652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lvl1pPr>
              <a:defRPr/>
            </a:lvl1pPr>
          </a:lstStyle>
          <a:p>
            <a:endParaRPr lang="en-US" altLang="es-CO"/>
          </a:p>
        </p:txBody>
      </p:sp>
      <p:sp>
        <p:nvSpPr>
          <p:cNvPr id="6" name="Marcador de pie de página 5"/>
          <p:cNvSpPr>
            <a:spLocks noGrp="1"/>
          </p:cNvSpPr>
          <p:nvPr>
            <p:ph type="ftr" sz="quarter" idx="11"/>
          </p:nvPr>
        </p:nvSpPr>
        <p:spPr/>
        <p:txBody>
          <a:bodyPr/>
          <a:lstStyle>
            <a:lvl1pPr>
              <a:defRPr/>
            </a:lvl1pPr>
          </a:lstStyle>
          <a:p>
            <a:endParaRPr lang="en-US" altLang="es-CO"/>
          </a:p>
        </p:txBody>
      </p:sp>
      <p:sp>
        <p:nvSpPr>
          <p:cNvPr id="7" name="Marcador de número de diapositiva 6"/>
          <p:cNvSpPr>
            <a:spLocks noGrp="1"/>
          </p:cNvSpPr>
          <p:nvPr>
            <p:ph type="sldNum" sz="quarter" idx="12"/>
          </p:nvPr>
        </p:nvSpPr>
        <p:spPr/>
        <p:txBody>
          <a:bodyPr/>
          <a:lstStyle>
            <a:lvl1pPr>
              <a:defRPr/>
            </a:lvl1pPr>
          </a:lstStyle>
          <a:p>
            <a:fld id="{B0A7A666-79A6-4BF4-B221-F9B688EA9F40}" type="slidenum">
              <a:rPr lang="en-US" altLang="es-CO"/>
              <a:pPr/>
              <a:t>‹Nº›</a:t>
            </a:fld>
            <a:endParaRPr lang="en-US" altLang="es-CO"/>
          </a:p>
        </p:txBody>
      </p:sp>
    </p:spTree>
    <p:extLst>
      <p:ext uri="{BB962C8B-B14F-4D97-AF65-F5344CB8AC3E}">
        <p14:creationId xmlns:p14="http://schemas.microsoft.com/office/powerpoint/2010/main" val="249325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lvl1pPr>
              <a:defRPr/>
            </a:lvl1pPr>
          </a:lstStyle>
          <a:p>
            <a:endParaRPr lang="en-US" altLang="es-CO"/>
          </a:p>
        </p:txBody>
      </p:sp>
      <p:sp>
        <p:nvSpPr>
          <p:cNvPr id="8" name="Marcador de pie de página 7"/>
          <p:cNvSpPr>
            <a:spLocks noGrp="1"/>
          </p:cNvSpPr>
          <p:nvPr>
            <p:ph type="ftr" sz="quarter" idx="11"/>
          </p:nvPr>
        </p:nvSpPr>
        <p:spPr/>
        <p:txBody>
          <a:bodyPr/>
          <a:lstStyle>
            <a:lvl1pPr>
              <a:defRPr/>
            </a:lvl1pPr>
          </a:lstStyle>
          <a:p>
            <a:endParaRPr lang="en-US" altLang="es-CO"/>
          </a:p>
        </p:txBody>
      </p:sp>
      <p:sp>
        <p:nvSpPr>
          <p:cNvPr id="9" name="Marcador de número de diapositiva 8"/>
          <p:cNvSpPr>
            <a:spLocks noGrp="1"/>
          </p:cNvSpPr>
          <p:nvPr>
            <p:ph type="sldNum" sz="quarter" idx="12"/>
          </p:nvPr>
        </p:nvSpPr>
        <p:spPr/>
        <p:txBody>
          <a:bodyPr/>
          <a:lstStyle>
            <a:lvl1pPr>
              <a:defRPr/>
            </a:lvl1pPr>
          </a:lstStyle>
          <a:p>
            <a:fld id="{F8E78408-3241-4A57-88C1-44E746C8D5FC}" type="slidenum">
              <a:rPr lang="en-US" altLang="es-CO"/>
              <a:pPr/>
              <a:t>‹Nº›</a:t>
            </a:fld>
            <a:endParaRPr lang="en-US" altLang="es-CO"/>
          </a:p>
        </p:txBody>
      </p:sp>
    </p:spTree>
    <p:extLst>
      <p:ext uri="{BB962C8B-B14F-4D97-AF65-F5344CB8AC3E}">
        <p14:creationId xmlns:p14="http://schemas.microsoft.com/office/powerpoint/2010/main" val="238016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lvl1pPr>
              <a:defRPr/>
            </a:lvl1pPr>
          </a:lstStyle>
          <a:p>
            <a:endParaRPr lang="en-US" altLang="es-CO"/>
          </a:p>
        </p:txBody>
      </p:sp>
      <p:sp>
        <p:nvSpPr>
          <p:cNvPr id="4" name="Marcador de pie de página 3"/>
          <p:cNvSpPr>
            <a:spLocks noGrp="1"/>
          </p:cNvSpPr>
          <p:nvPr>
            <p:ph type="ftr" sz="quarter" idx="11"/>
          </p:nvPr>
        </p:nvSpPr>
        <p:spPr/>
        <p:txBody>
          <a:bodyPr/>
          <a:lstStyle>
            <a:lvl1pPr>
              <a:defRPr/>
            </a:lvl1pPr>
          </a:lstStyle>
          <a:p>
            <a:endParaRPr lang="en-US" altLang="es-CO"/>
          </a:p>
        </p:txBody>
      </p:sp>
      <p:sp>
        <p:nvSpPr>
          <p:cNvPr id="5" name="Marcador de número de diapositiva 4"/>
          <p:cNvSpPr>
            <a:spLocks noGrp="1"/>
          </p:cNvSpPr>
          <p:nvPr>
            <p:ph type="sldNum" sz="quarter" idx="12"/>
          </p:nvPr>
        </p:nvSpPr>
        <p:spPr/>
        <p:txBody>
          <a:bodyPr/>
          <a:lstStyle>
            <a:lvl1pPr>
              <a:defRPr/>
            </a:lvl1pPr>
          </a:lstStyle>
          <a:p>
            <a:fld id="{B0818E3E-7950-479F-B82C-63D4F6B2C883}" type="slidenum">
              <a:rPr lang="en-US" altLang="es-CO"/>
              <a:pPr/>
              <a:t>‹Nº›</a:t>
            </a:fld>
            <a:endParaRPr lang="en-US" altLang="es-CO"/>
          </a:p>
        </p:txBody>
      </p:sp>
    </p:spTree>
    <p:extLst>
      <p:ext uri="{BB962C8B-B14F-4D97-AF65-F5344CB8AC3E}">
        <p14:creationId xmlns:p14="http://schemas.microsoft.com/office/powerpoint/2010/main" val="2616699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n-US" altLang="es-CO"/>
          </a:p>
        </p:txBody>
      </p:sp>
      <p:sp>
        <p:nvSpPr>
          <p:cNvPr id="3" name="Marcador de pie de página 2"/>
          <p:cNvSpPr>
            <a:spLocks noGrp="1"/>
          </p:cNvSpPr>
          <p:nvPr>
            <p:ph type="ftr" sz="quarter" idx="11"/>
          </p:nvPr>
        </p:nvSpPr>
        <p:spPr/>
        <p:txBody>
          <a:bodyPr/>
          <a:lstStyle>
            <a:lvl1pPr>
              <a:defRPr/>
            </a:lvl1pPr>
          </a:lstStyle>
          <a:p>
            <a:endParaRPr lang="en-US" altLang="es-CO"/>
          </a:p>
        </p:txBody>
      </p:sp>
      <p:sp>
        <p:nvSpPr>
          <p:cNvPr id="4" name="Marcador de número de diapositiva 3"/>
          <p:cNvSpPr>
            <a:spLocks noGrp="1"/>
          </p:cNvSpPr>
          <p:nvPr>
            <p:ph type="sldNum" sz="quarter" idx="12"/>
          </p:nvPr>
        </p:nvSpPr>
        <p:spPr/>
        <p:txBody>
          <a:bodyPr/>
          <a:lstStyle>
            <a:lvl1pPr>
              <a:defRPr/>
            </a:lvl1pPr>
          </a:lstStyle>
          <a:p>
            <a:fld id="{2146B716-73BE-403C-9FC6-6E13D4444F90}" type="slidenum">
              <a:rPr lang="en-US" altLang="es-CO"/>
              <a:pPr/>
              <a:t>‹Nº›</a:t>
            </a:fld>
            <a:endParaRPr lang="en-US" altLang="es-CO"/>
          </a:p>
        </p:txBody>
      </p:sp>
    </p:spTree>
    <p:extLst>
      <p:ext uri="{BB962C8B-B14F-4D97-AF65-F5344CB8AC3E}">
        <p14:creationId xmlns:p14="http://schemas.microsoft.com/office/powerpoint/2010/main" val="2620896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n-US" altLang="es-CO"/>
          </a:p>
        </p:txBody>
      </p:sp>
      <p:sp>
        <p:nvSpPr>
          <p:cNvPr id="6" name="Marcador de pie de página 5"/>
          <p:cNvSpPr>
            <a:spLocks noGrp="1"/>
          </p:cNvSpPr>
          <p:nvPr>
            <p:ph type="ftr" sz="quarter" idx="11"/>
          </p:nvPr>
        </p:nvSpPr>
        <p:spPr/>
        <p:txBody>
          <a:bodyPr/>
          <a:lstStyle>
            <a:lvl1pPr>
              <a:defRPr/>
            </a:lvl1pPr>
          </a:lstStyle>
          <a:p>
            <a:endParaRPr lang="en-US" altLang="es-CO"/>
          </a:p>
        </p:txBody>
      </p:sp>
      <p:sp>
        <p:nvSpPr>
          <p:cNvPr id="7" name="Marcador de número de diapositiva 6"/>
          <p:cNvSpPr>
            <a:spLocks noGrp="1"/>
          </p:cNvSpPr>
          <p:nvPr>
            <p:ph type="sldNum" sz="quarter" idx="12"/>
          </p:nvPr>
        </p:nvSpPr>
        <p:spPr/>
        <p:txBody>
          <a:bodyPr/>
          <a:lstStyle>
            <a:lvl1pPr>
              <a:defRPr/>
            </a:lvl1pPr>
          </a:lstStyle>
          <a:p>
            <a:fld id="{64F08E82-25F4-45CD-BCC2-6162D0B6BC37}" type="slidenum">
              <a:rPr lang="en-US" altLang="es-CO"/>
              <a:pPr/>
              <a:t>‹Nº›</a:t>
            </a:fld>
            <a:endParaRPr lang="en-US" altLang="es-CO"/>
          </a:p>
        </p:txBody>
      </p:sp>
    </p:spTree>
    <p:extLst>
      <p:ext uri="{BB962C8B-B14F-4D97-AF65-F5344CB8AC3E}">
        <p14:creationId xmlns:p14="http://schemas.microsoft.com/office/powerpoint/2010/main" val="1383923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O"/>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n-US" altLang="es-CO"/>
          </a:p>
        </p:txBody>
      </p:sp>
      <p:sp>
        <p:nvSpPr>
          <p:cNvPr id="6" name="Marcador de pie de página 5"/>
          <p:cNvSpPr>
            <a:spLocks noGrp="1"/>
          </p:cNvSpPr>
          <p:nvPr>
            <p:ph type="ftr" sz="quarter" idx="11"/>
          </p:nvPr>
        </p:nvSpPr>
        <p:spPr/>
        <p:txBody>
          <a:bodyPr/>
          <a:lstStyle>
            <a:lvl1pPr>
              <a:defRPr/>
            </a:lvl1pPr>
          </a:lstStyle>
          <a:p>
            <a:endParaRPr lang="en-US" altLang="es-CO"/>
          </a:p>
        </p:txBody>
      </p:sp>
      <p:sp>
        <p:nvSpPr>
          <p:cNvPr id="7" name="Marcador de número de diapositiva 6"/>
          <p:cNvSpPr>
            <a:spLocks noGrp="1"/>
          </p:cNvSpPr>
          <p:nvPr>
            <p:ph type="sldNum" sz="quarter" idx="12"/>
          </p:nvPr>
        </p:nvSpPr>
        <p:spPr/>
        <p:txBody>
          <a:bodyPr/>
          <a:lstStyle>
            <a:lvl1pPr>
              <a:defRPr/>
            </a:lvl1pPr>
          </a:lstStyle>
          <a:p>
            <a:fld id="{CEABA8C5-4B66-4B4B-8E02-3093FE673AA7}" type="slidenum">
              <a:rPr lang="en-US" altLang="es-CO"/>
              <a:pPr/>
              <a:t>‹Nº›</a:t>
            </a:fld>
            <a:endParaRPr lang="en-US" altLang="es-CO"/>
          </a:p>
        </p:txBody>
      </p:sp>
    </p:spTree>
    <p:extLst>
      <p:ext uri="{BB962C8B-B14F-4D97-AF65-F5344CB8AC3E}">
        <p14:creationId xmlns:p14="http://schemas.microsoft.com/office/powerpoint/2010/main" val="320172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2286000" y="0"/>
            <a:ext cx="2287588" cy="6858000"/>
            <a:chOff x="1440" y="0"/>
            <a:chExt cx="1441" cy="3125"/>
          </a:xfrm>
        </p:grpSpPr>
        <p:sp>
          <p:nvSpPr>
            <p:cNvPr id="1032" name="Rectangle 8"/>
            <p:cNvSpPr>
              <a:spLocks noChangeArrowheads="1"/>
            </p:cNvSpPr>
            <p:nvPr userDrawn="1"/>
          </p:nvSpPr>
          <p:spPr bwMode="ltGray">
            <a:xfrm>
              <a:off x="1440" y="0"/>
              <a:ext cx="1441" cy="3125"/>
            </a:xfrm>
            <a:prstGeom prst="rect">
              <a:avLst/>
            </a:prstGeom>
            <a:gradFill rotWithShape="1">
              <a:gsLst>
                <a:gs pos="0">
                  <a:schemeClr val="accent2">
                    <a:alpha val="20000"/>
                  </a:schemeClr>
                </a:gs>
                <a:gs pos="100000">
                  <a:schemeClr val="accent2">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033" name="Rectangle 9"/>
            <p:cNvSpPr>
              <a:spLocks noChangeArrowheads="1"/>
            </p:cNvSpPr>
            <p:nvPr userDrawn="1"/>
          </p:nvSpPr>
          <p:spPr bwMode="ltGray">
            <a:xfrm>
              <a:off x="1681" y="0"/>
              <a:ext cx="1053" cy="3125"/>
            </a:xfrm>
            <a:prstGeom prst="rect">
              <a:avLst/>
            </a:prstGeom>
            <a:gradFill rotWithShape="1">
              <a:gsLst>
                <a:gs pos="0">
                  <a:schemeClr val="accent2">
                    <a:gamma/>
                    <a:tint val="0"/>
                    <a:invGamma/>
                    <a:alpha val="0"/>
                  </a:schemeClr>
                </a:gs>
                <a:gs pos="50000">
                  <a:schemeClr val="accent2">
                    <a:alpha val="20000"/>
                  </a:schemeClr>
                </a:gs>
                <a:gs pos="100000">
                  <a:schemeClr val="accent2">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034" name="Rectangle 10"/>
            <p:cNvSpPr>
              <a:spLocks noChangeArrowheads="1"/>
            </p:cNvSpPr>
            <p:nvPr userDrawn="1"/>
          </p:nvSpPr>
          <p:spPr bwMode="ltGray">
            <a:xfrm>
              <a:off x="1440" y="0"/>
              <a:ext cx="1441" cy="3125"/>
            </a:xfrm>
            <a:prstGeom prst="rect">
              <a:avLst/>
            </a:prstGeom>
            <a:gradFill rotWithShape="1">
              <a:gsLst>
                <a:gs pos="0">
                  <a:schemeClr val="accent2">
                    <a:alpha val="20000"/>
                  </a:schemeClr>
                </a:gs>
                <a:gs pos="100000">
                  <a:schemeClr val="accent2">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grpSp>
        <p:nvGrpSpPr>
          <p:cNvPr id="1035" name="Group 11"/>
          <p:cNvGrpSpPr>
            <a:grpSpLocks/>
          </p:cNvGrpSpPr>
          <p:nvPr/>
        </p:nvGrpSpPr>
        <p:grpSpPr bwMode="auto">
          <a:xfrm>
            <a:off x="4575175" y="0"/>
            <a:ext cx="2286000" cy="5137150"/>
            <a:chOff x="2882" y="0"/>
            <a:chExt cx="1440" cy="2341"/>
          </a:xfrm>
        </p:grpSpPr>
        <p:sp>
          <p:nvSpPr>
            <p:cNvPr id="1036" name="Rectangle 12"/>
            <p:cNvSpPr>
              <a:spLocks noChangeArrowheads="1"/>
            </p:cNvSpPr>
            <p:nvPr userDrawn="1"/>
          </p:nvSpPr>
          <p:spPr bwMode="ltGray">
            <a:xfrm>
              <a:off x="2882" y="0"/>
              <a:ext cx="1440" cy="2341"/>
            </a:xfrm>
            <a:prstGeom prst="rect">
              <a:avLst/>
            </a:prstGeom>
            <a:gradFill rotWithShape="1">
              <a:gsLst>
                <a:gs pos="0">
                  <a:schemeClr val="hlink">
                    <a:alpha val="20000"/>
                  </a:schemeClr>
                </a:gs>
                <a:gs pos="100000">
                  <a:schemeClr va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037" name="Rectangle 13"/>
            <p:cNvSpPr>
              <a:spLocks noChangeArrowheads="1"/>
            </p:cNvSpPr>
            <p:nvPr userDrawn="1"/>
          </p:nvSpPr>
          <p:spPr bwMode="ltGray">
            <a:xfrm>
              <a:off x="2882" y="0"/>
              <a:ext cx="810" cy="2341"/>
            </a:xfrm>
            <a:prstGeom prst="rect">
              <a:avLst/>
            </a:prstGeom>
            <a:gradFill rotWithShape="1">
              <a:gsLst>
                <a:gs pos="0">
                  <a:schemeClr val="hlink">
                    <a:gamma/>
                    <a:tint val="0"/>
                    <a:invGamma/>
                    <a:alpha val="0"/>
                  </a:schemeClr>
                </a:gs>
                <a:gs pos="50000">
                  <a:schemeClr val="hlink">
                    <a:alpha val="20000"/>
                  </a:schemeClr>
                </a:gs>
                <a:gs pos="100000">
                  <a:schemeClr va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038" name="Rectangle 14"/>
            <p:cNvSpPr>
              <a:spLocks noChangeArrowheads="1"/>
            </p:cNvSpPr>
            <p:nvPr userDrawn="1"/>
          </p:nvSpPr>
          <p:spPr bwMode="ltGray">
            <a:xfrm>
              <a:off x="2882" y="0"/>
              <a:ext cx="1440" cy="2341"/>
            </a:xfrm>
            <a:prstGeom prst="rect">
              <a:avLst/>
            </a:prstGeom>
            <a:gradFill rotWithShape="1">
              <a:gsLst>
                <a:gs pos="0">
                  <a:schemeClr val="hlink">
                    <a:alpha val="20000"/>
                  </a:schemeClr>
                </a:gs>
                <a:gs pos="100000">
                  <a:schemeClr va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grpSp>
        <p:nvGrpSpPr>
          <p:cNvPr id="1039" name="Group 15"/>
          <p:cNvGrpSpPr>
            <a:grpSpLocks/>
          </p:cNvGrpSpPr>
          <p:nvPr/>
        </p:nvGrpSpPr>
        <p:grpSpPr bwMode="auto">
          <a:xfrm>
            <a:off x="6858000" y="0"/>
            <a:ext cx="2286000" cy="6831013"/>
            <a:chOff x="4320" y="0"/>
            <a:chExt cx="1440" cy="3113"/>
          </a:xfrm>
        </p:grpSpPr>
        <p:sp>
          <p:nvSpPr>
            <p:cNvPr id="1040" name="Rectangle 16"/>
            <p:cNvSpPr>
              <a:spLocks noChangeArrowheads="1"/>
            </p:cNvSpPr>
            <p:nvPr userDrawn="1"/>
          </p:nvSpPr>
          <p:spPr bwMode="ltGray">
            <a:xfrm>
              <a:off x="4320" y="0"/>
              <a:ext cx="112" cy="2655"/>
            </a:xfrm>
            <a:prstGeom prst="rect">
              <a:avLst/>
            </a:prstGeom>
            <a:gradFill rotWithShape="1">
              <a:gsLst>
                <a:gs pos="0">
                  <a:schemeClr val="folHlink">
                    <a:gamma/>
                    <a:tint val="0"/>
                    <a:invGamma/>
                    <a:alpha val="0"/>
                  </a:schemeClr>
                </a:gs>
                <a:gs pos="50000">
                  <a:schemeClr val="folHlink">
                    <a:alpha val="20000"/>
                  </a:schemeClr>
                </a:gs>
                <a:gs pos="100000">
                  <a:schemeClr val="fo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nvGrpSpPr>
            <p:cNvPr id="1041" name="Group 17"/>
            <p:cNvGrpSpPr>
              <a:grpSpLocks/>
            </p:cNvGrpSpPr>
            <p:nvPr userDrawn="1"/>
          </p:nvGrpSpPr>
          <p:grpSpPr bwMode="auto">
            <a:xfrm>
              <a:off x="4320" y="0"/>
              <a:ext cx="1440" cy="3113"/>
              <a:chOff x="4320" y="0"/>
              <a:chExt cx="1440" cy="3113"/>
            </a:xfrm>
          </p:grpSpPr>
          <p:sp>
            <p:nvSpPr>
              <p:cNvPr id="1042" name="Rectangle 18"/>
              <p:cNvSpPr>
                <a:spLocks noChangeArrowheads="1"/>
              </p:cNvSpPr>
              <p:nvPr userDrawn="1"/>
            </p:nvSpPr>
            <p:spPr bwMode="ltGray">
              <a:xfrm>
                <a:off x="4320" y="0"/>
                <a:ext cx="1440" cy="3113"/>
              </a:xfrm>
              <a:prstGeom prst="rect">
                <a:avLst/>
              </a:prstGeom>
              <a:gradFill rotWithShape="1">
                <a:gsLst>
                  <a:gs pos="0">
                    <a:schemeClr val="folHlink">
                      <a:alpha val="20000"/>
                    </a:schemeClr>
                  </a:gs>
                  <a:gs pos="100000">
                    <a:schemeClr val="fo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043" name="Rectangle 19"/>
              <p:cNvSpPr>
                <a:spLocks noChangeArrowheads="1"/>
              </p:cNvSpPr>
              <p:nvPr userDrawn="1"/>
            </p:nvSpPr>
            <p:spPr bwMode="ltGray">
              <a:xfrm>
                <a:off x="5420" y="0"/>
                <a:ext cx="340" cy="2655"/>
              </a:xfrm>
              <a:prstGeom prst="rect">
                <a:avLst/>
              </a:prstGeom>
              <a:gradFill rotWithShape="1">
                <a:gsLst>
                  <a:gs pos="0">
                    <a:schemeClr val="folHlink">
                      <a:gamma/>
                      <a:tint val="0"/>
                      <a:invGamma/>
                      <a:alpha val="0"/>
                    </a:schemeClr>
                  </a:gs>
                  <a:gs pos="50000">
                    <a:schemeClr val="folHlink">
                      <a:alpha val="20000"/>
                    </a:schemeClr>
                  </a:gs>
                  <a:gs pos="100000">
                    <a:schemeClr val="fo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044" name="Rectangle 20"/>
              <p:cNvSpPr>
                <a:spLocks noChangeArrowheads="1"/>
              </p:cNvSpPr>
              <p:nvPr userDrawn="1"/>
            </p:nvSpPr>
            <p:spPr bwMode="ltGray">
              <a:xfrm>
                <a:off x="4320" y="0"/>
                <a:ext cx="1440" cy="3113"/>
              </a:xfrm>
              <a:prstGeom prst="rect">
                <a:avLst/>
              </a:prstGeom>
              <a:gradFill rotWithShape="1">
                <a:gsLst>
                  <a:gs pos="0">
                    <a:schemeClr val="folHlink">
                      <a:alpha val="20000"/>
                    </a:schemeClr>
                  </a:gs>
                  <a:gs pos="100000">
                    <a:schemeClr val="fo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grpSp>
      <p:grpSp>
        <p:nvGrpSpPr>
          <p:cNvPr id="1045" name="Group 21"/>
          <p:cNvGrpSpPr>
            <a:grpSpLocks/>
          </p:cNvGrpSpPr>
          <p:nvPr/>
        </p:nvGrpSpPr>
        <p:grpSpPr bwMode="auto">
          <a:xfrm>
            <a:off x="0" y="0"/>
            <a:ext cx="2286000" cy="5135563"/>
            <a:chOff x="0" y="0"/>
            <a:chExt cx="1440" cy="2340"/>
          </a:xfrm>
        </p:grpSpPr>
        <p:sp>
          <p:nvSpPr>
            <p:cNvPr id="1046" name="Rectangle 22"/>
            <p:cNvSpPr>
              <a:spLocks noChangeArrowheads="1"/>
            </p:cNvSpPr>
            <p:nvPr userDrawn="1"/>
          </p:nvSpPr>
          <p:spPr bwMode="ltGray">
            <a:xfrm>
              <a:off x="0" y="0"/>
              <a:ext cx="1440" cy="2340"/>
            </a:xfrm>
            <a:prstGeom prst="rect">
              <a:avLst/>
            </a:prstGeom>
            <a:gradFill rotWithShape="1">
              <a:gsLst>
                <a:gs pos="0">
                  <a:schemeClr val="accent1">
                    <a:alpha val="20000"/>
                  </a:schemeClr>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047" name="Rectangle 23"/>
            <p:cNvSpPr>
              <a:spLocks noChangeArrowheads="1"/>
            </p:cNvSpPr>
            <p:nvPr userDrawn="1"/>
          </p:nvSpPr>
          <p:spPr bwMode="ltGray">
            <a:xfrm>
              <a:off x="1338" y="0"/>
              <a:ext cx="102" cy="2340"/>
            </a:xfrm>
            <a:prstGeom prst="rect">
              <a:avLst/>
            </a:prstGeom>
            <a:gradFill rotWithShape="1">
              <a:gsLst>
                <a:gs pos="0">
                  <a:schemeClr val="accent1">
                    <a:gamma/>
                    <a:tint val="0"/>
                    <a:invGamma/>
                    <a:alpha val="0"/>
                  </a:schemeClr>
                </a:gs>
                <a:gs pos="50000">
                  <a:schemeClr val="accent1">
                    <a:alpha val="20000"/>
                  </a:schemeClr>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048" name="Rectangle 24"/>
            <p:cNvSpPr>
              <a:spLocks noChangeArrowheads="1"/>
            </p:cNvSpPr>
            <p:nvPr userDrawn="1"/>
          </p:nvSpPr>
          <p:spPr bwMode="ltGray">
            <a:xfrm>
              <a:off x="0" y="0"/>
              <a:ext cx="486" cy="2340"/>
            </a:xfrm>
            <a:prstGeom prst="rect">
              <a:avLst/>
            </a:prstGeom>
            <a:gradFill rotWithShape="1">
              <a:gsLst>
                <a:gs pos="0">
                  <a:schemeClr val="accent1">
                    <a:gamma/>
                    <a:tint val="0"/>
                    <a:invGamma/>
                    <a:alpha val="0"/>
                  </a:schemeClr>
                </a:gs>
                <a:gs pos="50000">
                  <a:schemeClr val="accent1">
                    <a:alpha val="20000"/>
                  </a:schemeClr>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049" name="Rectangle 25"/>
            <p:cNvSpPr>
              <a:spLocks noChangeArrowheads="1"/>
            </p:cNvSpPr>
            <p:nvPr userDrawn="1"/>
          </p:nvSpPr>
          <p:spPr bwMode="ltGray">
            <a:xfrm>
              <a:off x="0" y="0"/>
              <a:ext cx="1440" cy="2340"/>
            </a:xfrm>
            <a:prstGeom prst="rect">
              <a:avLst/>
            </a:prstGeom>
            <a:gradFill rotWithShape="1">
              <a:gsLst>
                <a:gs pos="0">
                  <a:schemeClr val="accent1">
                    <a:alpha val="20000"/>
                  </a:schemeClr>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grpSp>
        <p:nvGrpSpPr>
          <p:cNvPr id="1069" name="Group 45"/>
          <p:cNvGrpSpPr>
            <a:grpSpLocks/>
          </p:cNvGrpSpPr>
          <p:nvPr/>
        </p:nvGrpSpPr>
        <p:grpSpPr bwMode="auto">
          <a:xfrm>
            <a:off x="0" y="0"/>
            <a:ext cx="9144000" cy="171450"/>
            <a:chOff x="0" y="0"/>
            <a:chExt cx="5760" cy="108"/>
          </a:xfrm>
        </p:grpSpPr>
        <p:sp>
          <p:nvSpPr>
            <p:cNvPr id="1050" name="Rectangle 26"/>
            <p:cNvSpPr>
              <a:spLocks noChangeArrowheads="1"/>
            </p:cNvSpPr>
            <p:nvPr userDrawn="1"/>
          </p:nvSpPr>
          <p:spPr bwMode="gray">
            <a:xfrm>
              <a:off x="0" y="0"/>
              <a:ext cx="1440" cy="10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051" name="Rectangle 27"/>
            <p:cNvSpPr>
              <a:spLocks noChangeArrowheads="1"/>
            </p:cNvSpPr>
            <p:nvPr userDrawn="1"/>
          </p:nvSpPr>
          <p:spPr bwMode="gray">
            <a:xfrm>
              <a:off x="1440" y="0"/>
              <a:ext cx="1441" cy="10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052" name="Rectangle 28"/>
            <p:cNvSpPr>
              <a:spLocks noChangeArrowheads="1"/>
            </p:cNvSpPr>
            <p:nvPr userDrawn="1"/>
          </p:nvSpPr>
          <p:spPr bwMode="gray">
            <a:xfrm>
              <a:off x="2882" y="0"/>
              <a:ext cx="1440" cy="10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053" name="Rectangle 29"/>
            <p:cNvSpPr>
              <a:spLocks noChangeArrowheads="1"/>
            </p:cNvSpPr>
            <p:nvPr userDrawn="1"/>
          </p:nvSpPr>
          <p:spPr bwMode="gray">
            <a:xfrm>
              <a:off x="4320" y="0"/>
              <a:ext cx="1440" cy="10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sp>
        <p:nvSpPr>
          <p:cNvPr id="1027" name="Rectangle 3"/>
          <p:cNvSpPr>
            <a:spLocks noGrp="1" noChangeArrowheads="1"/>
          </p:cNvSpPr>
          <p:nvPr>
            <p:ph type="body" idx="1"/>
          </p:nvPr>
        </p:nvSpPr>
        <p:spPr bwMode="gray">
          <a:xfrm>
            <a:off x="457200" y="1524000"/>
            <a:ext cx="8229600" cy="465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CO" smtClean="0"/>
              <a:t>Haga clic para modificar el estilo de texto del patrón</a:t>
            </a:r>
          </a:p>
          <a:p>
            <a:pPr lvl="1"/>
            <a:r>
              <a:rPr lang="es-ES" altLang="es-CO" smtClean="0"/>
              <a:t>Segundo nivel</a:t>
            </a:r>
          </a:p>
          <a:p>
            <a:pPr lvl="2"/>
            <a:r>
              <a:rPr lang="es-ES" altLang="es-CO" smtClean="0"/>
              <a:t>Tercer nivel</a:t>
            </a:r>
          </a:p>
          <a:p>
            <a:pPr lvl="3"/>
            <a:r>
              <a:rPr lang="es-ES" altLang="es-CO" smtClean="0"/>
              <a:t>Cuarto nivel</a:t>
            </a:r>
          </a:p>
          <a:p>
            <a:pPr lvl="4"/>
            <a:r>
              <a:rPr lang="es-ES" altLang="es-CO" smtClean="0"/>
              <a:t>Quinto nivel</a:t>
            </a:r>
            <a:endParaRPr lang="en-US" altLang="es-CO"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s-CO"/>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s-CO"/>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AD8201A-8295-4E3C-A22D-EACCFD4CBF59}" type="slidenum">
              <a:rPr lang="en-US" altLang="es-CO"/>
              <a:pPr/>
              <a:t>‹Nº›</a:t>
            </a:fld>
            <a:endParaRPr lang="en-US" altLang="es-CO"/>
          </a:p>
        </p:txBody>
      </p:sp>
      <p:grpSp>
        <p:nvGrpSpPr>
          <p:cNvPr id="1070" name="Group 46"/>
          <p:cNvGrpSpPr>
            <a:grpSpLocks/>
          </p:cNvGrpSpPr>
          <p:nvPr/>
        </p:nvGrpSpPr>
        <p:grpSpPr bwMode="auto">
          <a:xfrm>
            <a:off x="0" y="176213"/>
            <a:ext cx="7696200" cy="1117600"/>
            <a:chOff x="0" y="111"/>
            <a:chExt cx="4848" cy="768"/>
          </a:xfrm>
        </p:grpSpPr>
        <p:sp>
          <p:nvSpPr>
            <p:cNvPr id="1063" name="Rectangle 39"/>
            <p:cNvSpPr>
              <a:spLocks noChangeArrowheads="1"/>
            </p:cNvSpPr>
            <p:nvPr userDrawn="1"/>
          </p:nvSpPr>
          <p:spPr bwMode="hidden">
            <a:xfrm rot="-5400000">
              <a:off x="2394" y="-1578"/>
              <a:ext cx="60" cy="4848"/>
            </a:xfrm>
            <a:prstGeom prst="rect">
              <a:avLst/>
            </a:prstGeom>
            <a:gradFill rotWithShape="1">
              <a:gsLst>
                <a:gs pos="0">
                  <a:srgbClr val="FFFFFF">
                    <a:gamma/>
                    <a:tint val="0"/>
                    <a:invGamma/>
                    <a:alpha val="0"/>
                  </a:srgbClr>
                </a:gs>
                <a:gs pos="50000">
                  <a:srgbClr val="FFFFFF">
                    <a:alpha val="35001"/>
                  </a:srgbClr>
                </a:gs>
                <a:gs pos="100000">
                  <a:srgbClr val="FFFFFF">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nvGrpSpPr>
            <p:cNvPr id="1068" name="Group 44"/>
            <p:cNvGrpSpPr>
              <a:grpSpLocks/>
            </p:cNvGrpSpPr>
            <p:nvPr userDrawn="1"/>
          </p:nvGrpSpPr>
          <p:grpSpPr bwMode="auto">
            <a:xfrm>
              <a:off x="0" y="111"/>
              <a:ext cx="4327" cy="768"/>
              <a:chOff x="0" y="111"/>
              <a:chExt cx="4327" cy="768"/>
            </a:xfrm>
          </p:grpSpPr>
          <p:sp>
            <p:nvSpPr>
              <p:cNvPr id="1065" name="Rectangle 41"/>
              <p:cNvSpPr>
                <a:spLocks noChangeArrowheads="1"/>
              </p:cNvSpPr>
              <p:nvPr userDrawn="1"/>
            </p:nvSpPr>
            <p:spPr bwMode="hidden">
              <a:xfrm rot="-5400000">
                <a:off x="1780" y="-1669"/>
                <a:ext cx="768" cy="4327"/>
              </a:xfrm>
              <a:prstGeom prst="rect">
                <a:avLst/>
              </a:prstGeom>
              <a:gradFill rotWithShape="1">
                <a:gsLst>
                  <a:gs pos="0">
                    <a:srgbClr val="FFFFFF">
                      <a:alpha val="35001"/>
                    </a:srgbClr>
                  </a:gs>
                  <a:gs pos="100000">
                    <a:srgbClr val="FFFFFF">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066" name="Rectangle 42"/>
              <p:cNvSpPr>
                <a:spLocks noChangeArrowheads="1"/>
              </p:cNvSpPr>
              <p:nvPr userDrawn="1"/>
            </p:nvSpPr>
            <p:spPr bwMode="hidden">
              <a:xfrm rot="-5400000">
                <a:off x="1754" y="-1643"/>
                <a:ext cx="181" cy="3690"/>
              </a:xfrm>
              <a:prstGeom prst="rect">
                <a:avLst/>
              </a:prstGeom>
              <a:gradFill rotWithShape="1">
                <a:gsLst>
                  <a:gs pos="0">
                    <a:srgbClr val="FFFFFF">
                      <a:gamma/>
                      <a:tint val="0"/>
                      <a:invGamma/>
                      <a:alpha val="0"/>
                    </a:srgbClr>
                  </a:gs>
                  <a:gs pos="50000">
                    <a:srgbClr val="FFFFFF">
                      <a:alpha val="35001"/>
                    </a:srgbClr>
                  </a:gs>
                  <a:gs pos="100000">
                    <a:srgbClr val="FFFFFF">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067" name="Rectangle 43"/>
              <p:cNvSpPr>
                <a:spLocks noChangeArrowheads="1"/>
              </p:cNvSpPr>
              <p:nvPr userDrawn="1"/>
            </p:nvSpPr>
            <p:spPr bwMode="hidden">
              <a:xfrm rot="-5400000">
                <a:off x="1780" y="-1669"/>
                <a:ext cx="768" cy="4327"/>
              </a:xfrm>
              <a:prstGeom prst="rect">
                <a:avLst/>
              </a:prstGeom>
              <a:gradFill rotWithShape="1">
                <a:gsLst>
                  <a:gs pos="0">
                    <a:srgbClr val="FFFFFF">
                      <a:alpha val="35001"/>
                    </a:srgbClr>
                  </a:gs>
                  <a:gs pos="100000">
                    <a:srgbClr val="FFFFFF">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grpSp>
      <p:sp>
        <p:nvSpPr>
          <p:cNvPr id="1026" name="Rectangle 2"/>
          <p:cNvSpPr>
            <a:spLocks noGrp="1" noChangeArrowheads="1"/>
          </p:cNvSpPr>
          <p:nvPr>
            <p:ph type="title"/>
          </p:nvPr>
        </p:nvSpPr>
        <p:spPr bwMode="gray">
          <a:xfrm>
            <a:off x="457200" y="258763"/>
            <a:ext cx="731520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CO" smtClean="0"/>
              <a:t>Haga clic para modificar el estilo de título del patrón</a:t>
            </a:r>
            <a:endParaRPr lang="en-US" altLang="es-CO" smtClean="0"/>
          </a:p>
        </p:txBody>
      </p:sp>
      <p:sp>
        <p:nvSpPr>
          <p:cNvPr id="1071" name="Rectangle 47"/>
          <p:cNvSpPr>
            <a:spLocks noChangeArrowheads="1"/>
          </p:cNvSpPr>
          <p:nvPr/>
        </p:nvSpPr>
        <p:spPr bwMode="gray">
          <a:xfrm>
            <a:off x="0" y="6751638"/>
            <a:ext cx="9144000" cy="106362"/>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1069"/>
                                        </p:tgtEl>
                                        <p:attrNameLst>
                                          <p:attrName>style.visibility</p:attrName>
                                        </p:attrNameLst>
                                      </p:cBhvr>
                                      <p:to>
                                        <p:strVal val="visible"/>
                                      </p:to>
                                    </p:set>
                                    <p:anim calcmode="lin" valueType="num">
                                      <p:cBhvr>
                                        <p:cTn id="7" dur="700" fill="hold"/>
                                        <p:tgtEl>
                                          <p:spTgt spid="1069"/>
                                        </p:tgtEl>
                                        <p:attrNameLst>
                                          <p:attrName>ppt_x</p:attrName>
                                        </p:attrNameLst>
                                      </p:cBhvr>
                                      <p:tavLst>
                                        <p:tav tm="0">
                                          <p:val>
                                            <p:strVal val="#ppt_x-.2"/>
                                          </p:val>
                                        </p:tav>
                                        <p:tav tm="100000">
                                          <p:val>
                                            <p:strVal val="#ppt_x"/>
                                          </p:val>
                                        </p:tav>
                                      </p:tavLst>
                                    </p:anim>
                                    <p:anim calcmode="lin" valueType="num">
                                      <p:cBhvr>
                                        <p:cTn id="8" dur="700" fill="hold"/>
                                        <p:tgtEl>
                                          <p:spTgt spid="1069"/>
                                        </p:tgtEl>
                                        <p:attrNameLst>
                                          <p:attrName>ppt_y</p:attrName>
                                        </p:attrNameLst>
                                      </p:cBhvr>
                                      <p:tavLst>
                                        <p:tav tm="0">
                                          <p:val>
                                            <p:strVal val="#ppt_y"/>
                                          </p:val>
                                        </p:tav>
                                        <p:tav tm="100000">
                                          <p:val>
                                            <p:strVal val="#ppt_y"/>
                                          </p:val>
                                        </p:tav>
                                      </p:tavLst>
                                    </p:anim>
                                    <p:animEffect transition="in" filter="wipe(right)" prLst="gradientSize: 0.1">
                                      <p:cBhvr>
                                        <p:cTn id="9" dur="700"/>
                                        <p:tgtEl>
                                          <p:spTgt spid="1069"/>
                                        </p:tgtEl>
                                      </p:cBhvr>
                                    </p:animEffect>
                                  </p:childTnLst>
                                </p:cTn>
                              </p:par>
                            </p:childTnLst>
                          </p:cTn>
                        </p:par>
                        <p:par>
                          <p:cTn id="10" fill="hold" nodeType="afterGroup">
                            <p:stCondLst>
                              <p:cond delay="700"/>
                            </p:stCondLst>
                            <p:childTnLst>
                              <p:par>
                                <p:cTn id="11" presetID="22" presetClass="entr" presetSubtype="1" fill="hold" nodeType="afterEffect">
                                  <p:stCondLst>
                                    <p:cond delay="0"/>
                                  </p:stCondLst>
                                  <p:childTnLst>
                                    <p:set>
                                      <p:cBhvr>
                                        <p:cTn id="12" dur="1" fill="hold">
                                          <p:stCondLst>
                                            <p:cond delay="0"/>
                                          </p:stCondLst>
                                        </p:cTn>
                                        <p:tgtEl>
                                          <p:spTgt spid="1045"/>
                                        </p:tgtEl>
                                        <p:attrNameLst>
                                          <p:attrName>style.visibility</p:attrName>
                                        </p:attrNameLst>
                                      </p:cBhvr>
                                      <p:to>
                                        <p:strVal val="visible"/>
                                      </p:to>
                                    </p:set>
                                    <p:animEffect transition="in" filter="wipe(up)">
                                      <p:cBhvr>
                                        <p:cTn id="13" dur="500"/>
                                        <p:tgtEl>
                                          <p:spTgt spid="1045"/>
                                        </p:tgtEl>
                                      </p:cBhvr>
                                    </p:animEffect>
                                  </p:childTnLst>
                                </p:cTn>
                              </p:par>
                              <p:par>
                                <p:cTn id="14" presetID="22" presetClass="entr" presetSubtype="1" fill="hold" nodeType="withEffect">
                                  <p:stCondLst>
                                    <p:cond delay="100"/>
                                  </p:stCondLst>
                                  <p:childTnLst>
                                    <p:set>
                                      <p:cBhvr>
                                        <p:cTn id="15" dur="1" fill="hold">
                                          <p:stCondLst>
                                            <p:cond delay="0"/>
                                          </p:stCondLst>
                                        </p:cTn>
                                        <p:tgtEl>
                                          <p:spTgt spid="1035"/>
                                        </p:tgtEl>
                                        <p:attrNameLst>
                                          <p:attrName>style.visibility</p:attrName>
                                        </p:attrNameLst>
                                      </p:cBhvr>
                                      <p:to>
                                        <p:strVal val="visible"/>
                                      </p:to>
                                    </p:set>
                                    <p:animEffect transition="in" filter="wipe(up)">
                                      <p:cBhvr>
                                        <p:cTn id="16" dur="500"/>
                                        <p:tgtEl>
                                          <p:spTgt spid="1035"/>
                                        </p:tgtEl>
                                      </p:cBhvr>
                                    </p:animEffect>
                                  </p:childTnLst>
                                </p:cTn>
                              </p:par>
                              <p:par>
                                <p:cTn id="17" presetID="22" presetClass="entr" presetSubtype="1" fill="hold" nodeType="withEffect">
                                  <p:stCondLst>
                                    <p:cond delay="300"/>
                                  </p:stCondLst>
                                  <p:childTnLst>
                                    <p:set>
                                      <p:cBhvr>
                                        <p:cTn id="18" dur="1" fill="hold">
                                          <p:stCondLst>
                                            <p:cond delay="0"/>
                                          </p:stCondLst>
                                        </p:cTn>
                                        <p:tgtEl>
                                          <p:spTgt spid="1031"/>
                                        </p:tgtEl>
                                        <p:attrNameLst>
                                          <p:attrName>style.visibility</p:attrName>
                                        </p:attrNameLst>
                                      </p:cBhvr>
                                      <p:to>
                                        <p:strVal val="visible"/>
                                      </p:to>
                                    </p:set>
                                    <p:animEffect transition="in" filter="wipe(up)">
                                      <p:cBhvr>
                                        <p:cTn id="19" dur="500"/>
                                        <p:tgtEl>
                                          <p:spTgt spid="1031"/>
                                        </p:tgtEl>
                                      </p:cBhvr>
                                    </p:animEffect>
                                  </p:childTnLst>
                                </p:cTn>
                              </p:par>
                              <p:par>
                                <p:cTn id="20" presetID="22" presetClass="entr" presetSubtype="1" fill="hold" nodeType="withEffect">
                                  <p:stCondLst>
                                    <p:cond delay="600"/>
                                  </p:stCondLst>
                                  <p:childTnLst>
                                    <p:set>
                                      <p:cBhvr>
                                        <p:cTn id="21" dur="1" fill="hold">
                                          <p:stCondLst>
                                            <p:cond delay="0"/>
                                          </p:stCondLst>
                                        </p:cTn>
                                        <p:tgtEl>
                                          <p:spTgt spid="1039"/>
                                        </p:tgtEl>
                                        <p:attrNameLst>
                                          <p:attrName>style.visibility</p:attrName>
                                        </p:attrNameLst>
                                      </p:cBhvr>
                                      <p:to>
                                        <p:strVal val="visible"/>
                                      </p:to>
                                    </p:set>
                                    <p:animEffect transition="in" filter="wipe(up)">
                                      <p:cBhvr>
                                        <p:cTn id="22"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1" fontAlgn="base" hangingPunct="1">
        <a:spcBef>
          <a:spcPct val="0"/>
        </a:spcBef>
        <a:spcAft>
          <a:spcPct val="0"/>
        </a:spcAft>
        <a:defRPr sz="4400" b="1" kern="1200">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panose="020B0604020202020204" pitchFamily="34" charset="0"/>
        </a:defRPr>
      </a:lvl2pPr>
      <a:lvl3pPr algn="l" rtl="0" eaLnBrk="1" fontAlgn="base" hangingPunct="1">
        <a:spcBef>
          <a:spcPct val="0"/>
        </a:spcBef>
        <a:spcAft>
          <a:spcPct val="0"/>
        </a:spcAft>
        <a:defRPr sz="4400" b="1">
          <a:solidFill>
            <a:schemeClr val="tx2"/>
          </a:solidFill>
          <a:latin typeface="Arial" panose="020B0604020202020204" pitchFamily="34" charset="0"/>
        </a:defRPr>
      </a:lvl3pPr>
      <a:lvl4pPr algn="l" rtl="0" eaLnBrk="1" fontAlgn="base" hangingPunct="1">
        <a:spcBef>
          <a:spcPct val="0"/>
        </a:spcBef>
        <a:spcAft>
          <a:spcPct val="0"/>
        </a:spcAft>
        <a:defRPr sz="4400" b="1">
          <a:solidFill>
            <a:schemeClr val="tx2"/>
          </a:solidFill>
          <a:latin typeface="Arial" panose="020B0604020202020204" pitchFamily="34" charset="0"/>
        </a:defRPr>
      </a:lvl4pPr>
      <a:lvl5pPr algn="l" rtl="0" eaLnBrk="1" fontAlgn="base" hangingPunct="1">
        <a:spcBef>
          <a:spcPct val="0"/>
        </a:spcBef>
        <a:spcAft>
          <a:spcPct val="0"/>
        </a:spcAft>
        <a:defRPr sz="4400" b="1">
          <a:solidFill>
            <a:schemeClr val="tx2"/>
          </a:solidFill>
          <a:latin typeface="Arial" panose="020B0604020202020204" pitchFamily="34" charset="0"/>
        </a:defRPr>
      </a:lvl5pPr>
      <a:lvl6pPr marL="457200" algn="l" rtl="0" eaLnBrk="1" fontAlgn="base" hangingPunct="1">
        <a:spcBef>
          <a:spcPct val="0"/>
        </a:spcBef>
        <a:spcAft>
          <a:spcPct val="0"/>
        </a:spcAft>
        <a:defRPr sz="4400" b="1">
          <a:solidFill>
            <a:schemeClr val="tx2"/>
          </a:solidFill>
          <a:latin typeface="Arial" panose="020B0604020202020204" pitchFamily="34" charset="0"/>
        </a:defRPr>
      </a:lvl6pPr>
      <a:lvl7pPr marL="914400" algn="l" rtl="0" eaLnBrk="1" fontAlgn="base" hangingPunct="1">
        <a:spcBef>
          <a:spcPct val="0"/>
        </a:spcBef>
        <a:spcAft>
          <a:spcPct val="0"/>
        </a:spcAft>
        <a:defRPr sz="4400" b="1">
          <a:solidFill>
            <a:schemeClr val="tx2"/>
          </a:solidFill>
          <a:latin typeface="Arial" panose="020B0604020202020204" pitchFamily="34" charset="0"/>
        </a:defRPr>
      </a:lvl7pPr>
      <a:lvl8pPr marL="1371600" algn="l" rtl="0" eaLnBrk="1" fontAlgn="base" hangingPunct="1">
        <a:spcBef>
          <a:spcPct val="0"/>
        </a:spcBef>
        <a:spcAft>
          <a:spcPct val="0"/>
        </a:spcAft>
        <a:defRPr sz="4400" b="1">
          <a:solidFill>
            <a:schemeClr val="tx2"/>
          </a:solidFill>
          <a:latin typeface="Arial" panose="020B0604020202020204" pitchFamily="34" charset="0"/>
        </a:defRPr>
      </a:lvl8pPr>
      <a:lvl9pPr marL="1828800" algn="l" rtl="0" eaLnBrk="1" fontAlgn="base" hangingPunct="1">
        <a:spcBef>
          <a:spcPct val="0"/>
        </a:spcBef>
        <a:spcAft>
          <a:spcPct val="0"/>
        </a:spcAft>
        <a:defRPr sz="44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8520" y="4869160"/>
            <a:ext cx="8686800" cy="2160240"/>
          </a:xfrm>
        </p:spPr>
        <p:txBody>
          <a:bodyPr/>
          <a:lstStyle/>
          <a:p>
            <a:r>
              <a:rPr lang="en-US" altLang="es-CO" sz="4800" dirty="0" smtClean="0">
                <a:solidFill>
                  <a:schemeClr val="accent4"/>
                </a:solidFill>
                <a:latin typeface="Bernard MT Condensed" panose="02050806060905020404" pitchFamily="18" charset="0"/>
              </a:rPr>
              <a:t>Lineamientos Curriculares En Lengua Castellana </a:t>
            </a:r>
            <a:endParaRPr lang="en-US" altLang="es-CO" sz="4800" dirty="0">
              <a:solidFill>
                <a:schemeClr val="accent4"/>
              </a:solidFill>
              <a:latin typeface="Bernard MT Condensed" panose="020508060609050204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en-US" altLang="es-CO" dirty="0" smtClean="0"/>
              <a:t>ROL DEL DOCENTE</a:t>
            </a:r>
            <a:endParaRPr lang="en-US" altLang="es-CO" dirty="0"/>
          </a:p>
        </p:txBody>
      </p:sp>
      <p:sp>
        <p:nvSpPr>
          <p:cNvPr id="10243" name="Rectangle 3"/>
          <p:cNvSpPr>
            <a:spLocks noGrp="1" noChangeArrowheads="1"/>
          </p:cNvSpPr>
          <p:nvPr>
            <p:ph type="body" sz="half" idx="1"/>
          </p:nvPr>
        </p:nvSpPr>
        <p:spPr bwMode="black">
          <a:xfrm>
            <a:off x="827584" y="1484784"/>
            <a:ext cx="7378700" cy="3954239"/>
          </a:xfrm>
        </p:spPr>
        <p:txBody>
          <a:bodyPr/>
          <a:lstStyle/>
          <a:p>
            <a:pPr algn="just"/>
            <a:r>
              <a:rPr lang="es-CO" sz="2000" dirty="0" smtClean="0"/>
              <a:t>La </a:t>
            </a:r>
            <a:r>
              <a:rPr lang="es-CO" sz="2000" dirty="0"/>
              <a:t>función que cumple el docente como </a:t>
            </a:r>
            <a:r>
              <a:rPr lang="es-CO" sz="2000" dirty="0" smtClean="0"/>
              <a:t>par cualificado </a:t>
            </a:r>
            <a:r>
              <a:rPr lang="es-CO" sz="2000" dirty="0"/>
              <a:t>en las </a:t>
            </a:r>
            <a:r>
              <a:rPr lang="es-CO" sz="2000" dirty="0" smtClean="0"/>
              <a:t>prácticas </a:t>
            </a:r>
            <a:r>
              <a:rPr lang="es-CO" sz="2000" dirty="0"/>
              <a:t>de mediación y de interacción simbólica. Es el docente un recontextualizador de la cultura </a:t>
            </a:r>
            <a:r>
              <a:rPr lang="es-CO" sz="2000" dirty="0" smtClean="0"/>
              <a:t>en las </a:t>
            </a:r>
            <a:r>
              <a:rPr lang="es-CO" sz="2000" dirty="0"/>
              <a:t>aulas. </a:t>
            </a:r>
            <a:endParaRPr lang="es-CO" sz="2000" dirty="0" smtClean="0"/>
          </a:p>
          <a:p>
            <a:pPr algn="just"/>
            <a:r>
              <a:rPr lang="es-CO" sz="2000" dirty="0" smtClean="0"/>
              <a:t>Es </a:t>
            </a:r>
            <a:r>
              <a:rPr lang="es-CO" sz="2000" dirty="0"/>
              <a:t>él quien, en discusión con los </a:t>
            </a:r>
            <a:r>
              <a:rPr lang="es-CO" sz="2000" dirty="0" smtClean="0"/>
              <a:t>demás </a:t>
            </a:r>
            <a:r>
              <a:rPr lang="es-CO" sz="2000" dirty="0"/>
              <a:t>docentes y en conjunto con sus estudiantes, selecciona qué </a:t>
            </a:r>
            <a:r>
              <a:rPr lang="es-CO" sz="2000" dirty="0" smtClean="0"/>
              <a:t>objetos culturales</a:t>
            </a:r>
            <a:r>
              <a:rPr lang="es-CO" sz="2000" dirty="0"/>
              <a:t>, qué </a:t>
            </a:r>
            <a:r>
              <a:rPr lang="es-CO" sz="2000" dirty="0" smtClean="0"/>
              <a:t>teorías</a:t>
            </a:r>
            <a:r>
              <a:rPr lang="es-CO" sz="2000" dirty="0"/>
              <a:t>, qué valoraciones, qué discursos, se introducen como aspectos a ser reconstruidos a través de </a:t>
            </a:r>
            <a:r>
              <a:rPr lang="es-CO" sz="2000" dirty="0" smtClean="0"/>
              <a:t>las interacciones </a:t>
            </a:r>
            <a:r>
              <a:rPr lang="es-CO" sz="2000" dirty="0"/>
              <a:t>estudiantes/docentes/saberes</a:t>
            </a:r>
            <a:r>
              <a:rPr lang="es-CO" sz="2000" dirty="0" smtClean="0"/>
              <a:t>.</a:t>
            </a:r>
          </a:p>
          <a:p>
            <a:pPr algn="just"/>
            <a:r>
              <a:rPr lang="es-CO" sz="2000" dirty="0"/>
              <a:t>un </a:t>
            </a:r>
            <a:r>
              <a:rPr lang="es-CO" sz="2000" dirty="0" smtClean="0"/>
              <a:t>par cualificado </a:t>
            </a:r>
            <a:r>
              <a:rPr lang="es-CO" sz="2000" dirty="0"/>
              <a:t>cuya función es ser mediador cultural, es decir, su papel es establecer puentes entre los elementos de </a:t>
            </a:r>
            <a:r>
              <a:rPr lang="es-CO" sz="2000" dirty="0" smtClean="0"/>
              <a:t>la cultura </a:t>
            </a:r>
            <a:r>
              <a:rPr lang="es-CO" sz="2000" dirty="0"/>
              <a:t>tanto universal como local, y los saberes culturales de los </a:t>
            </a:r>
            <a:r>
              <a:rPr lang="es-CO" sz="2000" dirty="0" smtClean="0"/>
              <a:t>estudiantes</a:t>
            </a:r>
            <a:r>
              <a:rPr lang="es-CO" sz="2000" dirty="0"/>
              <a:t>.</a:t>
            </a:r>
          </a:p>
          <a:p>
            <a:pPr marL="0" indent="0">
              <a:buNone/>
            </a:pPr>
            <a:endParaRPr lang="en-US" altLang="es-CO"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7504" y="1988840"/>
            <a:ext cx="8424936" cy="4401205"/>
          </a:xfrm>
          <a:prstGeom prst="rect">
            <a:avLst/>
          </a:prstGeom>
        </p:spPr>
        <p:txBody>
          <a:bodyPr wrap="square">
            <a:spAutoFit/>
          </a:bodyPr>
          <a:lstStyle/>
          <a:p>
            <a:pPr algn="just"/>
            <a:r>
              <a:rPr lang="es-CO" sz="2000" dirty="0" smtClean="0"/>
              <a:t>Es a través del lenguaje que se configura el universo simbólico y cultural de cada sujeto, hacia </a:t>
            </a:r>
            <a:r>
              <a:rPr lang="es-CO" sz="2000" dirty="0"/>
              <a:t>la construcción de la significación a través de los múltiples códigos y formas </a:t>
            </a:r>
            <a:r>
              <a:rPr lang="es-CO" sz="2000" dirty="0" smtClean="0"/>
              <a:t>de simbolizar</a:t>
            </a:r>
            <a:r>
              <a:rPr lang="es-CO" sz="2000" dirty="0"/>
              <a:t>; significación que se da en complejos procesos históricos, sociales y culturales en los cuales se </a:t>
            </a:r>
            <a:r>
              <a:rPr lang="es-CO" sz="2000" dirty="0" smtClean="0"/>
              <a:t>constituyen los </a:t>
            </a:r>
            <a:r>
              <a:rPr lang="es-CO" sz="2000" dirty="0"/>
              <a:t>sujetos en, y desde el </a:t>
            </a:r>
            <a:r>
              <a:rPr lang="es-CO" sz="2000" dirty="0" smtClean="0"/>
              <a:t>lenguaje.</a:t>
            </a:r>
          </a:p>
          <a:p>
            <a:pPr algn="just"/>
            <a:r>
              <a:rPr lang="es-CO" sz="2000" dirty="0" smtClean="0"/>
              <a:t>Hacia </a:t>
            </a:r>
            <a:r>
              <a:rPr lang="es-CO" sz="2000" dirty="0"/>
              <a:t>un enfoque de los usos sociales del lenguaje </a:t>
            </a:r>
            <a:r>
              <a:rPr lang="es-CO" sz="2000" dirty="0" smtClean="0"/>
              <a:t>y los </a:t>
            </a:r>
            <a:r>
              <a:rPr lang="es-CO" sz="2000" dirty="0"/>
              <a:t>discursos en situaciones reales de comunicación. El desarrollo de las cuatro habilidades: hablar, escribir, leer </a:t>
            </a:r>
            <a:r>
              <a:rPr lang="es-CO" sz="2000" dirty="0" smtClean="0"/>
              <a:t>y escuchar </a:t>
            </a:r>
            <a:r>
              <a:rPr lang="es-CO" sz="2000" dirty="0"/>
              <a:t>se convirtió en el centro de los desarrollos </a:t>
            </a:r>
            <a:r>
              <a:rPr lang="es-CO" sz="2000" dirty="0" smtClean="0"/>
              <a:t>curriculares.</a:t>
            </a:r>
          </a:p>
          <a:p>
            <a:pPr algn="just"/>
            <a:r>
              <a:rPr lang="es-CO" sz="2000" dirty="0" smtClean="0"/>
              <a:t>El </a:t>
            </a:r>
            <a:r>
              <a:rPr lang="es-CO" sz="2000" dirty="0"/>
              <a:t>trabajo sobre las cuatro habilidades debe fortalecerse en función de la</a:t>
            </a:r>
          </a:p>
          <a:p>
            <a:pPr algn="just"/>
            <a:r>
              <a:rPr lang="es-CO" sz="2000" dirty="0"/>
              <a:t>construcción del sentido en los actos de comunicación</a:t>
            </a:r>
            <a:r>
              <a:rPr lang="es-CO" sz="2000" dirty="0" smtClean="0"/>
              <a:t>.</a:t>
            </a:r>
          </a:p>
          <a:p>
            <a:pPr algn="just"/>
            <a:r>
              <a:rPr lang="es-CO" sz="2000" dirty="0" smtClean="0"/>
              <a:t>En busca de la significación, con base en las interacciones de los sujetos culturales.</a:t>
            </a:r>
          </a:p>
          <a:p>
            <a:pPr algn="just"/>
            <a:endParaRPr lang="es-CO" sz="2000" dirty="0"/>
          </a:p>
        </p:txBody>
      </p:sp>
      <p:sp>
        <p:nvSpPr>
          <p:cNvPr id="3" name="CuadroTexto 2"/>
          <p:cNvSpPr txBox="1"/>
          <p:nvPr/>
        </p:nvSpPr>
        <p:spPr>
          <a:xfrm>
            <a:off x="1187624" y="548680"/>
            <a:ext cx="6264696" cy="646331"/>
          </a:xfrm>
          <a:prstGeom prst="rect">
            <a:avLst/>
          </a:prstGeom>
          <a:noFill/>
        </p:spPr>
        <p:txBody>
          <a:bodyPr wrap="square" rtlCol="0">
            <a:spAutoFit/>
          </a:bodyPr>
          <a:lstStyle/>
          <a:p>
            <a:pPr algn="ctr"/>
            <a:r>
              <a:rPr lang="es-CO" sz="3600" b="1" dirty="0" smtClean="0"/>
              <a:t>Concepción de lenguaje</a:t>
            </a:r>
            <a:r>
              <a:rPr lang="es-CO" b="1" dirty="0" smtClean="0"/>
              <a:t>.</a:t>
            </a:r>
            <a:endParaRPr lang="es-CO" b="1" dirty="0"/>
          </a:p>
        </p:txBody>
      </p:sp>
    </p:spTree>
    <p:extLst>
      <p:ext uri="{BB962C8B-B14F-4D97-AF65-F5344CB8AC3E}">
        <p14:creationId xmlns:p14="http://schemas.microsoft.com/office/powerpoint/2010/main" val="1223698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769640" y="1818449"/>
            <a:ext cx="6975773" cy="1250189"/>
            <a:chOff x="904" y="2057"/>
            <a:chExt cx="3976" cy="804"/>
          </a:xfrm>
        </p:grpSpPr>
        <p:sp>
          <p:nvSpPr>
            <p:cNvPr id="16387" name="AutoShape 3"/>
            <p:cNvSpPr>
              <a:spLocks noChangeArrowheads="1"/>
            </p:cNvSpPr>
            <p:nvPr/>
          </p:nvSpPr>
          <p:spPr bwMode="gray">
            <a:xfrm>
              <a:off x="904" y="2057"/>
              <a:ext cx="3976" cy="804"/>
            </a:xfrm>
            <a:prstGeom prst="roundRect">
              <a:avLst>
                <a:gd name="adj" fmla="val 16667"/>
              </a:avLst>
            </a:prstGeom>
            <a:solidFill>
              <a:schemeClr val="hlink"/>
            </a:soli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s-CO"/>
            </a:p>
          </p:txBody>
        </p:sp>
        <p:sp>
          <p:nvSpPr>
            <p:cNvPr id="16388" name="AutoShape 4"/>
            <p:cNvSpPr>
              <a:spLocks noChangeArrowheads="1"/>
            </p:cNvSpPr>
            <p:nvPr/>
          </p:nvSpPr>
          <p:spPr bwMode="gray">
            <a:xfrm>
              <a:off x="912" y="2064"/>
              <a:ext cx="3966" cy="326"/>
            </a:xfrm>
            <a:prstGeom prst="roundRect">
              <a:avLst>
                <a:gd name="adj" fmla="val 36505"/>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s-CO"/>
            </a:p>
          </p:txBody>
        </p:sp>
      </p:grpSp>
      <p:grpSp>
        <p:nvGrpSpPr>
          <p:cNvPr id="16389" name="Group 5"/>
          <p:cNvGrpSpPr>
            <a:grpSpLocks/>
          </p:cNvGrpSpPr>
          <p:nvPr/>
        </p:nvGrpSpPr>
        <p:grpSpPr bwMode="auto">
          <a:xfrm>
            <a:off x="755576" y="4843463"/>
            <a:ext cx="6989837" cy="1112837"/>
            <a:chOff x="904" y="2057"/>
            <a:chExt cx="3976" cy="804"/>
          </a:xfrm>
        </p:grpSpPr>
        <p:sp>
          <p:nvSpPr>
            <p:cNvPr id="16390" name="AutoShape 6"/>
            <p:cNvSpPr>
              <a:spLocks noChangeArrowheads="1"/>
            </p:cNvSpPr>
            <p:nvPr/>
          </p:nvSpPr>
          <p:spPr bwMode="ltGray">
            <a:xfrm>
              <a:off x="904" y="2057"/>
              <a:ext cx="3976" cy="804"/>
            </a:xfrm>
            <a:prstGeom prst="roundRect">
              <a:avLst>
                <a:gd name="adj" fmla="val 16667"/>
              </a:avLst>
            </a:prstGeom>
            <a:solidFill>
              <a:schemeClr val="accent1"/>
            </a:soli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s-CO"/>
            </a:p>
          </p:txBody>
        </p:sp>
        <p:sp>
          <p:nvSpPr>
            <p:cNvPr id="16391" name="AutoShape 7"/>
            <p:cNvSpPr>
              <a:spLocks noChangeArrowheads="1"/>
            </p:cNvSpPr>
            <p:nvPr/>
          </p:nvSpPr>
          <p:spPr bwMode="ltGray">
            <a:xfrm>
              <a:off x="912" y="2064"/>
              <a:ext cx="3966" cy="326"/>
            </a:xfrm>
            <a:prstGeom prst="roundRect">
              <a:avLst>
                <a:gd name="adj" fmla="val 36505"/>
              </a:avLst>
            </a:prstGeom>
            <a:gradFill rotWithShape="1">
              <a:gsLst>
                <a:gs pos="0">
                  <a:srgbClr val="FFFFFF">
                    <a:alpha val="70000"/>
                  </a:srgbClr>
                </a:gs>
                <a:gs pos="100000">
                  <a:schemeClr val="accent1">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s-CO"/>
            </a:p>
          </p:txBody>
        </p:sp>
      </p:grpSp>
      <p:grpSp>
        <p:nvGrpSpPr>
          <p:cNvPr id="16392" name="Group 8"/>
          <p:cNvGrpSpPr>
            <a:grpSpLocks/>
          </p:cNvGrpSpPr>
          <p:nvPr/>
        </p:nvGrpSpPr>
        <p:grpSpPr bwMode="auto">
          <a:xfrm>
            <a:off x="755576" y="3263900"/>
            <a:ext cx="6989837" cy="1249363"/>
            <a:chOff x="904" y="2057"/>
            <a:chExt cx="3976" cy="804"/>
          </a:xfrm>
        </p:grpSpPr>
        <p:sp>
          <p:nvSpPr>
            <p:cNvPr id="16393" name="AutoShape 9"/>
            <p:cNvSpPr>
              <a:spLocks noChangeArrowheads="1"/>
            </p:cNvSpPr>
            <p:nvPr/>
          </p:nvSpPr>
          <p:spPr bwMode="ltGray">
            <a:xfrm>
              <a:off x="904" y="2057"/>
              <a:ext cx="3976" cy="804"/>
            </a:xfrm>
            <a:prstGeom prst="roundRect">
              <a:avLst>
                <a:gd name="adj" fmla="val 16667"/>
              </a:avLst>
            </a:prstGeom>
            <a:solidFill>
              <a:schemeClr val="folHlink"/>
            </a:soli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s-CO"/>
            </a:p>
          </p:txBody>
        </p:sp>
        <p:sp>
          <p:nvSpPr>
            <p:cNvPr id="16394" name="AutoShape 10"/>
            <p:cNvSpPr>
              <a:spLocks noChangeArrowheads="1"/>
            </p:cNvSpPr>
            <p:nvPr/>
          </p:nvSpPr>
          <p:spPr bwMode="ltGray">
            <a:xfrm>
              <a:off x="912" y="2064"/>
              <a:ext cx="3966" cy="326"/>
            </a:xfrm>
            <a:prstGeom prst="roundRect">
              <a:avLst>
                <a:gd name="adj" fmla="val 36505"/>
              </a:avLst>
            </a:prstGeom>
            <a:gradFill rotWithShape="1">
              <a:gsLst>
                <a:gs pos="0">
                  <a:srgbClr val="FFFFFF">
                    <a:alpha val="70000"/>
                  </a:srgbClr>
                </a:gs>
                <a:gs pos="100000">
                  <a:schemeClr val="fo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s-CO"/>
            </a:p>
          </p:txBody>
        </p:sp>
      </p:grpSp>
      <p:grpSp>
        <p:nvGrpSpPr>
          <p:cNvPr id="16395" name="Group 11"/>
          <p:cNvGrpSpPr>
            <a:grpSpLocks/>
          </p:cNvGrpSpPr>
          <p:nvPr/>
        </p:nvGrpSpPr>
        <p:grpSpPr bwMode="auto">
          <a:xfrm>
            <a:off x="1120775" y="2174875"/>
            <a:ext cx="611188" cy="608013"/>
            <a:chOff x="579" y="1386"/>
            <a:chExt cx="385" cy="383"/>
          </a:xfrm>
        </p:grpSpPr>
        <p:sp>
          <p:nvSpPr>
            <p:cNvPr id="16396" name="Oval 12"/>
            <p:cNvSpPr>
              <a:spLocks noChangeArrowheads="1"/>
            </p:cNvSpPr>
            <p:nvPr/>
          </p:nvSpPr>
          <p:spPr bwMode="gray">
            <a:xfrm>
              <a:off x="579" y="1386"/>
              <a:ext cx="385" cy="383"/>
            </a:xfrm>
            <a:prstGeom prst="ellipse">
              <a:avLst/>
            </a:prstGeom>
            <a:solidFill>
              <a:srgbClr val="808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nvGrpSpPr>
            <p:cNvPr id="16397" name="Group 13"/>
            <p:cNvGrpSpPr>
              <a:grpSpLocks/>
            </p:cNvGrpSpPr>
            <p:nvPr/>
          </p:nvGrpSpPr>
          <p:grpSpPr bwMode="auto">
            <a:xfrm>
              <a:off x="587" y="1392"/>
              <a:ext cx="369" cy="369"/>
              <a:chOff x="587" y="1392"/>
              <a:chExt cx="369" cy="369"/>
            </a:xfrm>
          </p:grpSpPr>
          <p:sp>
            <p:nvSpPr>
              <p:cNvPr id="16398" name="Oval 14"/>
              <p:cNvSpPr>
                <a:spLocks noChangeArrowheads="1"/>
              </p:cNvSpPr>
              <p:nvPr/>
            </p:nvSpPr>
            <p:spPr bwMode="gray">
              <a:xfrm>
                <a:off x="587" y="1392"/>
                <a:ext cx="369" cy="369"/>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CO"/>
              </a:p>
            </p:txBody>
          </p:sp>
          <p:sp>
            <p:nvSpPr>
              <p:cNvPr id="16399" name="Oval 15"/>
              <p:cNvSpPr>
                <a:spLocks noChangeArrowheads="1"/>
              </p:cNvSpPr>
              <p:nvPr/>
            </p:nvSpPr>
            <p:spPr bwMode="gray">
              <a:xfrm>
                <a:off x="592" y="1394"/>
                <a:ext cx="359" cy="36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CO"/>
              </a:p>
            </p:txBody>
          </p:sp>
          <p:sp>
            <p:nvSpPr>
              <p:cNvPr id="16400" name="Oval 16"/>
              <p:cNvSpPr>
                <a:spLocks noChangeArrowheads="1"/>
              </p:cNvSpPr>
              <p:nvPr/>
            </p:nvSpPr>
            <p:spPr bwMode="gray">
              <a:xfrm>
                <a:off x="596" y="1397"/>
                <a:ext cx="342" cy="33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CO"/>
              </a:p>
            </p:txBody>
          </p:sp>
          <p:sp>
            <p:nvSpPr>
              <p:cNvPr id="16401" name="Oval 17"/>
              <p:cNvSpPr>
                <a:spLocks noChangeArrowheads="1"/>
              </p:cNvSpPr>
              <p:nvPr/>
            </p:nvSpPr>
            <p:spPr bwMode="gray">
              <a:xfrm>
                <a:off x="615" y="1407"/>
                <a:ext cx="305" cy="273"/>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CO"/>
              </a:p>
            </p:txBody>
          </p:sp>
        </p:grpSp>
      </p:grpSp>
      <p:grpSp>
        <p:nvGrpSpPr>
          <p:cNvPr id="16402" name="Group 18"/>
          <p:cNvGrpSpPr>
            <a:grpSpLocks/>
          </p:cNvGrpSpPr>
          <p:nvPr/>
        </p:nvGrpSpPr>
        <p:grpSpPr bwMode="auto">
          <a:xfrm>
            <a:off x="1109663" y="3641725"/>
            <a:ext cx="611187" cy="608013"/>
            <a:chOff x="579" y="1386"/>
            <a:chExt cx="385" cy="383"/>
          </a:xfrm>
        </p:grpSpPr>
        <p:sp>
          <p:nvSpPr>
            <p:cNvPr id="16403" name="Oval 19"/>
            <p:cNvSpPr>
              <a:spLocks noChangeArrowheads="1"/>
            </p:cNvSpPr>
            <p:nvPr/>
          </p:nvSpPr>
          <p:spPr bwMode="gray">
            <a:xfrm>
              <a:off x="579" y="1386"/>
              <a:ext cx="385" cy="383"/>
            </a:xfrm>
            <a:prstGeom prst="ellipse">
              <a:avLst/>
            </a:prstGeom>
            <a:solidFill>
              <a:srgbClr val="808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nvGrpSpPr>
            <p:cNvPr id="16404" name="Group 20"/>
            <p:cNvGrpSpPr>
              <a:grpSpLocks/>
            </p:cNvGrpSpPr>
            <p:nvPr/>
          </p:nvGrpSpPr>
          <p:grpSpPr bwMode="auto">
            <a:xfrm>
              <a:off x="587" y="1392"/>
              <a:ext cx="369" cy="369"/>
              <a:chOff x="587" y="1392"/>
              <a:chExt cx="369" cy="369"/>
            </a:xfrm>
          </p:grpSpPr>
          <p:sp>
            <p:nvSpPr>
              <p:cNvPr id="16405" name="Oval 21"/>
              <p:cNvSpPr>
                <a:spLocks noChangeArrowheads="1"/>
              </p:cNvSpPr>
              <p:nvPr/>
            </p:nvSpPr>
            <p:spPr bwMode="gray">
              <a:xfrm>
                <a:off x="587" y="1392"/>
                <a:ext cx="369" cy="369"/>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CO"/>
              </a:p>
            </p:txBody>
          </p:sp>
          <p:sp>
            <p:nvSpPr>
              <p:cNvPr id="16406" name="Oval 22"/>
              <p:cNvSpPr>
                <a:spLocks noChangeArrowheads="1"/>
              </p:cNvSpPr>
              <p:nvPr/>
            </p:nvSpPr>
            <p:spPr bwMode="gray">
              <a:xfrm>
                <a:off x="592" y="1394"/>
                <a:ext cx="359" cy="36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CO"/>
              </a:p>
            </p:txBody>
          </p:sp>
          <p:sp>
            <p:nvSpPr>
              <p:cNvPr id="16407" name="Oval 23"/>
              <p:cNvSpPr>
                <a:spLocks noChangeArrowheads="1"/>
              </p:cNvSpPr>
              <p:nvPr/>
            </p:nvSpPr>
            <p:spPr bwMode="gray">
              <a:xfrm>
                <a:off x="596" y="1397"/>
                <a:ext cx="342" cy="33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CO"/>
              </a:p>
            </p:txBody>
          </p:sp>
          <p:sp>
            <p:nvSpPr>
              <p:cNvPr id="16408" name="Oval 24"/>
              <p:cNvSpPr>
                <a:spLocks noChangeArrowheads="1"/>
              </p:cNvSpPr>
              <p:nvPr/>
            </p:nvSpPr>
            <p:spPr bwMode="gray">
              <a:xfrm>
                <a:off x="615" y="1407"/>
                <a:ext cx="305" cy="273"/>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CO"/>
              </a:p>
            </p:txBody>
          </p:sp>
        </p:grpSp>
      </p:grpSp>
      <p:grpSp>
        <p:nvGrpSpPr>
          <p:cNvPr id="16409" name="Group 25"/>
          <p:cNvGrpSpPr>
            <a:grpSpLocks/>
          </p:cNvGrpSpPr>
          <p:nvPr/>
        </p:nvGrpSpPr>
        <p:grpSpPr bwMode="auto">
          <a:xfrm>
            <a:off x="1120775" y="5087938"/>
            <a:ext cx="611188" cy="608012"/>
            <a:chOff x="579" y="1386"/>
            <a:chExt cx="385" cy="383"/>
          </a:xfrm>
        </p:grpSpPr>
        <p:sp>
          <p:nvSpPr>
            <p:cNvPr id="16410" name="Oval 26"/>
            <p:cNvSpPr>
              <a:spLocks noChangeArrowheads="1"/>
            </p:cNvSpPr>
            <p:nvPr/>
          </p:nvSpPr>
          <p:spPr bwMode="gray">
            <a:xfrm>
              <a:off x="579" y="1386"/>
              <a:ext cx="385" cy="383"/>
            </a:xfrm>
            <a:prstGeom prst="ellipse">
              <a:avLst/>
            </a:prstGeom>
            <a:solidFill>
              <a:srgbClr val="808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nvGrpSpPr>
            <p:cNvPr id="16411" name="Group 27"/>
            <p:cNvGrpSpPr>
              <a:grpSpLocks/>
            </p:cNvGrpSpPr>
            <p:nvPr/>
          </p:nvGrpSpPr>
          <p:grpSpPr bwMode="auto">
            <a:xfrm>
              <a:off x="587" y="1392"/>
              <a:ext cx="369" cy="369"/>
              <a:chOff x="587" y="1392"/>
              <a:chExt cx="369" cy="369"/>
            </a:xfrm>
          </p:grpSpPr>
          <p:sp>
            <p:nvSpPr>
              <p:cNvPr id="16412" name="Oval 28"/>
              <p:cNvSpPr>
                <a:spLocks noChangeArrowheads="1"/>
              </p:cNvSpPr>
              <p:nvPr/>
            </p:nvSpPr>
            <p:spPr bwMode="gray">
              <a:xfrm>
                <a:off x="587" y="1392"/>
                <a:ext cx="369" cy="369"/>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CO"/>
              </a:p>
            </p:txBody>
          </p:sp>
          <p:sp>
            <p:nvSpPr>
              <p:cNvPr id="16413" name="Oval 29"/>
              <p:cNvSpPr>
                <a:spLocks noChangeArrowheads="1"/>
              </p:cNvSpPr>
              <p:nvPr/>
            </p:nvSpPr>
            <p:spPr bwMode="gray">
              <a:xfrm>
                <a:off x="592" y="1394"/>
                <a:ext cx="359" cy="36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CO"/>
              </a:p>
            </p:txBody>
          </p:sp>
          <p:sp>
            <p:nvSpPr>
              <p:cNvPr id="16414" name="Oval 30"/>
              <p:cNvSpPr>
                <a:spLocks noChangeArrowheads="1"/>
              </p:cNvSpPr>
              <p:nvPr/>
            </p:nvSpPr>
            <p:spPr bwMode="gray">
              <a:xfrm>
                <a:off x="596" y="1397"/>
                <a:ext cx="342" cy="33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CO"/>
              </a:p>
            </p:txBody>
          </p:sp>
          <p:sp>
            <p:nvSpPr>
              <p:cNvPr id="16415" name="Oval 31"/>
              <p:cNvSpPr>
                <a:spLocks noChangeArrowheads="1"/>
              </p:cNvSpPr>
              <p:nvPr/>
            </p:nvSpPr>
            <p:spPr bwMode="gray">
              <a:xfrm>
                <a:off x="615" y="1407"/>
                <a:ext cx="305" cy="273"/>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CO"/>
              </a:p>
            </p:txBody>
          </p:sp>
        </p:grpSp>
      </p:grpSp>
      <p:sp>
        <p:nvSpPr>
          <p:cNvPr id="16419" name="Text Box 35"/>
          <p:cNvSpPr txBox="1">
            <a:spLocks noChangeArrowheads="1"/>
          </p:cNvSpPr>
          <p:nvPr/>
        </p:nvSpPr>
        <p:spPr bwMode="gray">
          <a:xfrm>
            <a:off x="1241425" y="2265363"/>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s-CO" sz="2400" b="1">
                <a:solidFill>
                  <a:srgbClr val="080808"/>
                </a:solidFill>
              </a:rPr>
              <a:t>1</a:t>
            </a:r>
          </a:p>
        </p:txBody>
      </p:sp>
      <p:sp>
        <p:nvSpPr>
          <p:cNvPr id="16420" name="Text Box 36"/>
          <p:cNvSpPr txBox="1">
            <a:spLocks noChangeArrowheads="1"/>
          </p:cNvSpPr>
          <p:nvPr/>
        </p:nvSpPr>
        <p:spPr bwMode="gray">
          <a:xfrm>
            <a:off x="1230313" y="3725863"/>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s-CO" sz="2400" b="1">
                <a:solidFill>
                  <a:srgbClr val="080808"/>
                </a:solidFill>
              </a:rPr>
              <a:t>2</a:t>
            </a:r>
          </a:p>
        </p:txBody>
      </p:sp>
      <p:sp>
        <p:nvSpPr>
          <p:cNvPr id="16421" name="Text Box 37"/>
          <p:cNvSpPr txBox="1">
            <a:spLocks noChangeArrowheads="1"/>
          </p:cNvSpPr>
          <p:nvPr/>
        </p:nvSpPr>
        <p:spPr bwMode="gray">
          <a:xfrm>
            <a:off x="1241425" y="5159375"/>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s-CO" sz="2400" b="1">
                <a:solidFill>
                  <a:srgbClr val="080808"/>
                </a:solidFill>
              </a:rPr>
              <a:t>3</a:t>
            </a:r>
          </a:p>
        </p:txBody>
      </p:sp>
      <p:sp>
        <p:nvSpPr>
          <p:cNvPr id="16422" name="Rectangle 38"/>
          <p:cNvSpPr>
            <a:spLocks noGrp="1" noChangeArrowheads="1"/>
          </p:cNvSpPr>
          <p:nvPr>
            <p:ph type="title"/>
          </p:nvPr>
        </p:nvSpPr>
        <p:spPr/>
        <p:txBody>
          <a:bodyPr/>
          <a:lstStyle/>
          <a:p>
            <a:r>
              <a:rPr lang="es-CO" sz="2000" dirty="0"/>
              <a:t>La escritura se considera como el máximo exponente de representación gráfica del lenguaje</a:t>
            </a:r>
            <a:endParaRPr lang="en-US" altLang="es-CO" sz="2000" dirty="0"/>
          </a:p>
        </p:txBody>
      </p:sp>
      <p:sp>
        <p:nvSpPr>
          <p:cNvPr id="2" name="CuadroTexto 1"/>
          <p:cNvSpPr txBox="1"/>
          <p:nvPr/>
        </p:nvSpPr>
        <p:spPr>
          <a:xfrm>
            <a:off x="2195736" y="2002445"/>
            <a:ext cx="5400600" cy="646331"/>
          </a:xfrm>
          <a:prstGeom prst="rect">
            <a:avLst/>
          </a:prstGeom>
          <a:noFill/>
        </p:spPr>
        <p:txBody>
          <a:bodyPr wrap="square" rtlCol="0">
            <a:spAutoFit/>
          </a:bodyPr>
          <a:lstStyle/>
          <a:p>
            <a:r>
              <a:rPr lang="es-CO" dirty="0"/>
              <a:t>la  escritura es un invento para aumentar la capacidad inte­lectual.</a:t>
            </a:r>
            <a:r>
              <a:rPr lang="es-CO" dirty="0" smtClean="0"/>
              <a:t>.</a:t>
            </a:r>
            <a:endParaRPr lang="es-CO" dirty="0"/>
          </a:p>
        </p:txBody>
      </p:sp>
      <p:sp>
        <p:nvSpPr>
          <p:cNvPr id="37" name="CuadroTexto 36"/>
          <p:cNvSpPr txBox="1"/>
          <p:nvPr/>
        </p:nvSpPr>
        <p:spPr>
          <a:xfrm>
            <a:off x="1446213" y="3451834"/>
            <a:ext cx="6296025" cy="923330"/>
          </a:xfrm>
          <a:prstGeom prst="rect">
            <a:avLst/>
          </a:prstGeom>
          <a:noFill/>
        </p:spPr>
        <p:txBody>
          <a:bodyPr wrap="square" rtlCol="0">
            <a:spAutoFit/>
          </a:bodyPr>
          <a:lstStyle/>
          <a:p>
            <a:r>
              <a:rPr lang="es-CO" dirty="0"/>
              <a:t>No podría existir la ciencia sin la escritura. Permite explicar la práctica y dejarla para que otro lector en otro momento pueda leer e interpretar de otra manera distinta.</a:t>
            </a:r>
            <a:endParaRPr lang="es-CO" dirty="0"/>
          </a:p>
        </p:txBody>
      </p:sp>
      <p:sp>
        <p:nvSpPr>
          <p:cNvPr id="40" name="CuadroTexto 39"/>
          <p:cNvSpPr txBox="1"/>
          <p:nvPr/>
        </p:nvSpPr>
        <p:spPr>
          <a:xfrm>
            <a:off x="1791572" y="4736939"/>
            <a:ext cx="5927725" cy="646331"/>
          </a:xfrm>
          <a:prstGeom prst="rect">
            <a:avLst/>
          </a:prstGeom>
          <a:noFill/>
        </p:spPr>
        <p:txBody>
          <a:bodyPr wrap="square" rtlCol="0">
            <a:spAutoFit/>
          </a:bodyPr>
          <a:lstStyle/>
          <a:p>
            <a:r>
              <a:rPr lang="es-CO" dirty="0"/>
              <a:t>Es imposible la enseñanza sin la escritura porque permite instruir a mucha gente y a lo largo del tiempo.</a:t>
            </a:r>
            <a:endParaRPr lang="es-CO"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58763"/>
            <a:ext cx="9083352" cy="944562"/>
          </a:xfrm>
        </p:spPr>
        <p:txBody>
          <a:bodyPr/>
          <a:lstStyle/>
          <a:p>
            <a:pPr algn="ctr"/>
            <a:r>
              <a:rPr lang="es-CO" sz="3200" dirty="0" smtClean="0"/>
              <a:t>NIVELES DE PRODUCCION ESCRITA</a:t>
            </a:r>
            <a:endParaRPr lang="es-CO" sz="3200" dirty="0"/>
          </a:p>
        </p:txBody>
      </p:sp>
      <p:sp>
        <p:nvSpPr>
          <p:cNvPr id="3" name="Marcador de contenido 2"/>
          <p:cNvSpPr>
            <a:spLocks noGrp="1"/>
          </p:cNvSpPr>
          <p:nvPr>
            <p:ph idx="1"/>
          </p:nvPr>
        </p:nvSpPr>
        <p:spPr/>
        <p:txBody>
          <a:bodyPr/>
          <a:lstStyle/>
          <a:p>
            <a:r>
              <a:rPr lang="es-CO" b="1" dirty="0"/>
              <a:t>Nivel A: Coherencia y cohesión </a:t>
            </a:r>
            <a:r>
              <a:rPr lang="es-CO" b="1" dirty="0" smtClean="0"/>
              <a:t>local</a:t>
            </a:r>
          </a:p>
          <a:p>
            <a:r>
              <a:rPr lang="es-CO" sz="1800" dirty="0"/>
              <a:t>l Producir al menos una proposición.</a:t>
            </a:r>
          </a:p>
          <a:p>
            <a:r>
              <a:rPr lang="es-CO" sz="1800" dirty="0"/>
              <a:t>l Contar con concordancia sujeto/verbo.</a:t>
            </a:r>
          </a:p>
          <a:p>
            <a:r>
              <a:rPr lang="es-CO" sz="1800" dirty="0"/>
              <a:t>l Segmentar o delimitar debidamente la proposición.</a:t>
            </a:r>
          </a:p>
          <a:p>
            <a:r>
              <a:rPr lang="es-CO" sz="1800" dirty="0"/>
              <a:t>l Evidenciar la segmentación a través de </a:t>
            </a:r>
            <a:r>
              <a:rPr lang="es-CO" sz="1800" dirty="0" err="1"/>
              <a:t>alg</a:t>
            </a:r>
            <a:r>
              <a:rPr lang="es-CO" sz="1800" dirty="0"/>
              <a:t> </a:t>
            </a:r>
            <a:r>
              <a:rPr lang="es-CO" sz="1800" dirty="0" err="1"/>
              <a:t>ún</a:t>
            </a:r>
            <a:r>
              <a:rPr lang="es-CO" sz="1800" dirty="0"/>
              <a:t> recurso: espacio en blanco, cambio de renglón, conector (uso</a:t>
            </a:r>
          </a:p>
          <a:p>
            <a:r>
              <a:rPr lang="es-CO" sz="1800" dirty="0"/>
              <a:t>sucesivo de y... y... y..., entonces... entonces... entonces..., pues... pues... pues... u otros recursos que, sin</a:t>
            </a:r>
          </a:p>
          <a:p>
            <a:r>
              <a:rPr lang="es-CO" sz="1800" dirty="0"/>
              <a:t>cumplir una función lógica - textual, sí constituyen marcas de segmentación), signo de puntuación</a:t>
            </a:r>
            <a:r>
              <a:rPr lang="es-CO" dirty="0"/>
              <a:t>.</a:t>
            </a:r>
            <a:endParaRPr lang="es-CO" dirty="0"/>
          </a:p>
        </p:txBody>
      </p:sp>
    </p:spTree>
    <p:extLst>
      <p:ext uri="{BB962C8B-B14F-4D97-AF65-F5344CB8AC3E}">
        <p14:creationId xmlns:p14="http://schemas.microsoft.com/office/powerpoint/2010/main" val="683768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58762"/>
            <a:ext cx="8229600" cy="1370037"/>
          </a:xfrm>
        </p:spPr>
        <p:txBody>
          <a:bodyPr/>
          <a:lstStyle/>
          <a:p>
            <a:pPr algn="ctr"/>
            <a:r>
              <a:rPr lang="es-CO" dirty="0" smtClean="0"/>
              <a:t>NIVELES DE PRODUCCION ESCRITA</a:t>
            </a:r>
            <a:endParaRPr lang="es-CO" dirty="0"/>
          </a:p>
        </p:txBody>
      </p:sp>
      <p:sp>
        <p:nvSpPr>
          <p:cNvPr id="3" name="Marcador de contenido 2"/>
          <p:cNvSpPr>
            <a:spLocks noGrp="1"/>
          </p:cNvSpPr>
          <p:nvPr>
            <p:ph idx="1"/>
          </p:nvPr>
        </p:nvSpPr>
        <p:spPr/>
        <p:txBody>
          <a:bodyPr/>
          <a:lstStyle/>
          <a:p>
            <a:pPr marL="0" indent="0">
              <a:buNone/>
            </a:pPr>
            <a:r>
              <a:rPr lang="es-CO" b="1" dirty="0"/>
              <a:t>• Nivel B: Coherencia </a:t>
            </a:r>
            <a:r>
              <a:rPr lang="es-CO" b="1" dirty="0" smtClean="0"/>
              <a:t>global</a:t>
            </a:r>
          </a:p>
          <a:p>
            <a:r>
              <a:rPr lang="es-CO" sz="1400" dirty="0"/>
              <a:t>Entendida como una propiedad semántica global del texto y referida al seguimiento de un n </a:t>
            </a:r>
            <a:r>
              <a:rPr lang="es-CO" sz="1400" dirty="0" err="1"/>
              <a:t>úcleo</a:t>
            </a:r>
            <a:r>
              <a:rPr lang="es-CO" sz="1400" dirty="0"/>
              <a:t> temático a lo largo de </a:t>
            </a:r>
            <a:r>
              <a:rPr lang="es-CO" sz="1400" dirty="0" smtClean="0"/>
              <a:t>la producción</a:t>
            </a:r>
            <a:r>
              <a:rPr lang="es-CO" sz="1400" dirty="0"/>
              <a:t>. Constituye un nivel </a:t>
            </a:r>
            <a:r>
              <a:rPr lang="es-CO" sz="1400" dirty="0" err="1"/>
              <a:t>macroestructural</a:t>
            </a:r>
            <a:r>
              <a:rPr lang="es-CO" sz="1400" dirty="0"/>
              <a:t>, en el sentido de dar cuenta de la globalidad del texto.</a:t>
            </a:r>
          </a:p>
          <a:p>
            <a:r>
              <a:rPr lang="es-CO" sz="1400" dirty="0"/>
              <a:t>Se considera que un texto responde a la </a:t>
            </a:r>
            <a:r>
              <a:rPr lang="es-CO" sz="1400" dirty="0" err="1"/>
              <a:t>subcategor</a:t>
            </a:r>
            <a:r>
              <a:rPr lang="es-CO" sz="1400" dirty="0"/>
              <a:t> </a:t>
            </a:r>
            <a:r>
              <a:rPr lang="es-CO" sz="1400" dirty="0" err="1"/>
              <a:t>ía</a:t>
            </a:r>
            <a:r>
              <a:rPr lang="es-CO" sz="1400" dirty="0"/>
              <a:t> Progresión temática cuando cumple con las </a:t>
            </a:r>
            <a:r>
              <a:rPr lang="es-CO" sz="1400" dirty="0" smtClean="0"/>
              <a:t>siguientes condiciones</a:t>
            </a:r>
            <a:r>
              <a:rPr lang="es-CO" sz="1400" dirty="0"/>
              <a:t>:</a:t>
            </a:r>
          </a:p>
          <a:p>
            <a:r>
              <a:rPr lang="es-CO" sz="1400" dirty="0"/>
              <a:t>l Producir más de una proposición de manera coherente. Se puede tener un texto conformado por una sola</a:t>
            </a:r>
          </a:p>
          <a:p>
            <a:r>
              <a:rPr lang="es-CO" sz="1400" dirty="0"/>
              <a:t>proposición ya que la propiedad de la coherencia global no se refiere a la longitud del texto.</a:t>
            </a:r>
          </a:p>
          <a:p>
            <a:r>
              <a:rPr lang="es-CO" sz="1400" dirty="0"/>
              <a:t>l Seguir un hilo temático a lo largo del texto. Es decir que, a pesar de las dificultades para lograr buenos niveles </a:t>
            </a:r>
            <a:r>
              <a:rPr lang="es-CO" sz="1400" dirty="0" smtClean="0"/>
              <a:t>de coherencia</a:t>
            </a:r>
            <a:r>
              <a:rPr lang="es-CO" sz="1400" dirty="0"/>
              <a:t>, cohesión o producción de superestructuras textuales, se mantiene un eje temático a lo largo de </a:t>
            </a:r>
            <a:r>
              <a:rPr lang="es-CO" sz="1400" dirty="0" smtClean="0"/>
              <a:t>La producción</a:t>
            </a:r>
            <a:r>
              <a:rPr lang="es-CO" sz="1400" dirty="0"/>
              <a:t>.</a:t>
            </a:r>
            <a:endParaRPr lang="es-CO" sz="1400" dirty="0"/>
          </a:p>
        </p:txBody>
      </p:sp>
    </p:spTree>
    <p:extLst>
      <p:ext uri="{BB962C8B-B14F-4D97-AF65-F5344CB8AC3E}">
        <p14:creationId xmlns:p14="http://schemas.microsoft.com/office/powerpoint/2010/main" val="2485882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58763"/>
            <a:ext cx="8229600" cy="944562"/>
          </a:xfrm>
        </p:spPr>
        <p:txBody>
          <a:bodyPr/>
          <a:lstStyle/>
          <a:p>
            <a:r>
              <a:rPr lang="es-CO" dirty="0" smtClean="0"/>
              <a:t>Niveles de producción escrita</a:t>
            </a:r>
            <a:endParaRPr lang="es-CO" dirty="0"/>
          </a:p>
        </p:txBody>
      </p:sp>
      <p:sp>
        <p:nvSpPr>
          <p:cNvPr id="3" name="Marcador de contenido 2"/>
          <p:cNvSpPr>
            <a:spLocks noGrp="1"/>
          </p:cNvSpPr>
          <p:nvPr>
            <p:ph idx="1"/>
          </p:nvPr>
        </p:nvSpPr>
        <p:spPr/>
        <p:txBody>
          <a:bodyPr/>
          <a:lstStyle/>
          <a:p>
            <a:r>
              <a:rPr lang="es-CO" b="1" dirty="0"/>
              <a:t>Nivel C: Coherencia y cohesión </a:t>
            </a:r>
            <a:r>
              <a:rPr lang="es-CO" b="1" dirty="0" smtClean="0"/>
              <a:t>lineal</a:t>
            </a:r>
          </a:p>
          <a:p>
            <a:pPr marL="0" indent="0" algn="just">
              <a:buNone/>
            </a:pPr>
            <a:r>
              <a:rPr lang="es-CO" sz="1800" dirty="0"/>
              <a:t>Este nivel se define alrededor de la Coherencia lineal, categoría referida a la ilación de las proposiciones entre sí; </a:t>
            </a:r>
            <a:r>
              <a:rPr lang="es-CO" sz="1800" dirty="0" smtClean="0"/>
              <a:t>es decir</a:t>
            </a:r>
            <a:r>
              <a:rPr lang="es-CO" sz="1800" dirty="0"/>
              <a:t>, al establecimiento de vínculos, relaciones y jerarquías entre las proposiciones para constituir una unidad mayor </a:t>
            </a:r>
            <a:r>
              <a:rPr lang="es-CO" sz="1800" dirty="0" smtClean="0"/>
              <a:t>de significado </a:t>
            </a:r>
            <a:r>
              <a:rPr lang="es-CO" sz="1800" dirty="0"/>
              <a:t>(un párrafo, por ejemplo). La coherencia lineal se garantiza con el empleo de recursos cohesivos como </a:t>
            </a:r>
            <a:r>
              <a:rPr lang="es-CO" sz="1800" dirty="0" smtClean="0"/>
              <a:t>los conectores</a:t>
            </a:r>
            <a:r>
              <a:rPr lang="es-CO" sz="1800" dirty="0"/>
              <a:t>, señalizadores y los signos de puntuación, cumpliendo una función lógica y estructural; es </a:t>
            </a:r>
            <a:r>
              <a:rPr lang="es-CO" sz="1800" dirty="0" smtClean="0"/>
              <a:t>decir, estableciendo </a:t>
            </a:r>
            <a:r>
              <a:rPr lang="es-CO" sz="1800" dirty="0"/>
              <a:t>relaciones de manera explícita entre las proposiciones.</a:t>
            </a:r>
            <a:endParaRPr lang="es-CO" sz="1800" dirty="0"/>
          </a:p>
        </p:txBody>
      </p:sp>
    </p:spTree>
    <p:extLst>
      <p:ext uri="{BB962C8B-B14F-4D97-AF65-F5344CB8AC3E}">
        <p14:creationId xmlns:p14="http://schemas.microsoft.com/office/powerpoint/2010/main" val="3803746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58763"/>
            <a:ext cx="8507288" cy="944562"/>
          </a:xfrm>
        </p:spPr>
        <p:txBody>
          <a:bodyPr/>
          <a:lstStyle/>
          <a:p>
            <a:r>
              <a:rPr lang="es-CO" dirty="0"/>
              <a:t>Niveles de producción escrita</a:t>
            </a:r>
          </a:p>
        </p:txBody>
      </p:sp>
      <p:sp>
        <p:nvSpPr>
          <p:cNvPr id="3" name="Marcador de contenido 2"/>
          <p:cNvSpPr>
            <a:spLocks noGrp="1"/>
          </p:cNvSpPr>
          <p:nvPr>
            <p:ph idx="1"/>
          </p:nvPr>
        </p:nvSpPr>
        <p:spPr/>
        <p:txBody>
          <a:bodyPr/>
          <a:lstStyle/>
          <a:p>
            <a:pPr marL="0" indent="0">
              <a:buNone/>
            </a:pPr>
            <a:r>
              <a:rPr lang="es-CO" b="1" dirty="0"/>
              <a:t>• Nivel D: </a:t>
            </a:r>
            <a:r>
              <a:rPr lang="es-CO" b="1" dirty="0" smtClean="0"/>
              <a:t>Pragmática</a:t>
            </a:r>
          </a:p>
          <a:p>
            <a:r>
              <a:rPr lang="es-CO" sz="1800" dirty="0"/>
              <a:t>producir un texto atendiendo a una </a:t>
            </a:r>
            <a:r>
              <a:rPr lang="es-CO" sz="1800" dirty="0" smtClean="0"/>
              <a:t>intencionalidad determinada</a:t>
            </a:r>
            <a:r>
              <a:rPr lang="es-CO" sz="1800" dirty="0"/>
              <a:t>, al uso de un registro de lenguaje pertinente al contexto comunicativo de aparición del texto (según el </a:t>
            </a:r>
            <a:r>
              <a:rPr lang="es-CO" sz="1800" dirty="0" smtClean="0"/>
              <a:t>tipo de </a:t>
            </a:r>
            <a:r>
              <a:rPr lang="es-CO" sz="1800" dirty="0"/>
              <a:t>interlocutor), a la selección de un tipo de texto </a:t>
            </a:r>
            <a:r>
              <a:rPr lang="es-CO" sz="1800" dirty="0" smtClean="0"/>
              <a:t>según </a:t>
            </a:r>
            <a:r>
              <a:rPr lang="es-CO" sz="1800" dirty="0"/>
              <a:t>los requerimientos de la situación de </a:t>
            </a:r>
            <a:r>
              <a:rPr lang="es-CO" sz="1800" dirty="0" smtClean="0"/>
              <a:t>comunicación.</a:t>
            </a:r>
          </a:p>
          <a:p>
            <a:pPr marL="0" indent="0">
              <a:buNone/>
            </a:pPr>
            <a:r>
              <a:rPr lang="es-CO" sz="1800" b="1" dirty="0" smtClean="0"/>
              <a:t> categorías del nivel pragmático </a:t>
            </a:r>
          </a:p>
          <a:p>
            <a:pPr marL="0" indent="0">
              <a:buNone/>
            </a:pPr>
            <a:r>
              <a:rPr lang="es-CO" sz="1800" b="1" dirty="0"/>
              <a:t>• La </a:t>
            </a:r>
            <a:r>
              <a:rPr lang="es-CO" sz="1800" b="1" dirty="0" smtClean="0"/>
              <a:t>intención: </a:t>
            </a:r>
            <a:r>
              <a:rPr lang="es-CO" sz="1800" dirty="0"/>
              <a:t>se refiere a la capacidad de describir a otro, a través de algún tipo de </a:t>
            </a:r>
            <a:r>
              <a:rPr lang="es-CO" sz="1800" dirty="0" smtClean="0"/>
              <a:t>texto.</a:t>
            </a:r>
          </a:p>
          <a:p>
            <a:r>
              <a:rPr lang="es-CO" sz="1800" b="1" dirty="0" smtClean="0"/>
              <a:t>La superestructura: </a:t>
            </a:r>
            <a:r>
              <a:rPr lang="es-CO" sz="1800" dirty="0"/>
              <a:t>posibilidad de seleccionar un tipo de texto y seguir un principio lógico de organización del mismo</a:t>
            </a:r>
            <a:r>
              <a:rPr lang="es-CO" sz="1800" dirty="0" smtClean="0"/>
              <a:t>.</a:t>
            </a:r>
          </a:p>
          <a:p>
            <a:pPr marL="0" indent="0">
              <a:buNone/>
            </a:pPr>
            <a:endParaRPr lang="es-CO" sz="1800" dirty="0"/>
          </a:p>
        </p:txBody>
      </p:sp>
    </p:spTree>
    <p:extLst>
      <p:ext uri="{BB962C8B-B14F-4D97-AF65-F5344CB8AC3E}">
        <p14:creationId xmlns:p14="http://schemas.microsoft.com/office/powerpoint/2010/main" val="4188040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58763"/>
            <a:ext cx="9468544" cy="944562"/>
          </a:xfrm>
        </p:spPr>
        <p:txBody>
          <a:bodyPr/>
          <a:lstStyle/>
          <a:p>
            <a:pPr algn="ctr"/>
            <a:r>
              <a:rPr lang="es-CO" sz="4000" dirty="0" smtClean="0"/>
              <a:t>Niveles de análisis y producción de texto</a:t>
            </a:r>
            <a:endParaRPr lang="es-CO" sz="4000" dirty="0"/>
          </a:p>
        </p:txBody>
      </p:sp>
      <p:sp>
        <p:nvSpPr>
          <p:cNvPr id="3" name="Marcador de contenido 2"/>
          <p:cNvSpPr>
            <a:spLocks noGrp="1"/>
          </p:cNvSpPr>
          <p:nvPr>
            <p:ph idx="1"/>
          </p:nvPr>
        </p:nvSpPr>
        <p:spPr/>
        <p:txBody>
          <a:bodyPr/>
          <a:lstStyle/>
          <a:p>
            <a:r>
              <a:rPr lang="es-CO" dirty="0" smtClean="0"/>
              <a:t>Intratextual:  cuyo componente es semántico y sintáctico. Se ocupa de macro y microestructura. Por tanto analiza la coherencia local, la concordancia, la estructura y relaciones entre oraciones, cohesión lineal y coherencia, conectores entre frases y párrafos.</a:t>
            </a:r>
          </a:p>
          <a:p>
            <a:pPr marL="0" indent="0">
              <a:buNone/>
            </a:pPr>
            <a:endParaRPr lang="es-CO" dirty="0"/>
          </a:p>
        </p:txBody>
      </p:sp>
    </p:spTree>
    <p:extLst>
      <p:ext uri="{BB962C8B-B14F-4D97-AF65-F5344CB8AC3E}">
        <p14:creationId xmlns:p14="http://schemas.microsoft.com/office/powerpoint/2010/main" val="1170244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58763"/>
            <a:ext cx="8579296" cy="944562"/>
          </a:xfrm>
        </p:spPr>
        <p:txBody>
          <a:bodyPr/>
          <a:lstStyle/>
          <a:p>
            <a:pPr algn="ctr"/>
            <a:r>
              <a:rPr lang="es-CO" sz="4000" dirty="0"/>
              <a:t>Niveles de análisis y producción de texto</a:t>
            </a:r>
          </a:p>
        </p:txBody>
      </p:sp>
      <p:sp>
        <p:nvSpPr>
          <p:cNvPr id="3" name="Marcador de contenido 2"/>
          <p:cNvSpPr>
            <a:spLocks noGrp="1"/>
          </p:cNvSpPr>
          <p:nvPr>
            <p:ph idx="1"/>
          </p:nvPr>
        </p:nvSpPr>
        <p:spPr/>
        <p:txBody>
          <a:bodyPr/>
          <a:lstStyle/>
          <a:p>
            <a:r>
              <a:rPr lang="es-CO" dirty="0" smtClean="0"/>
              <a:t>Intertextual: cuyo componente es, relacional es decir comprende las relaciones entre textos. Analiza citas literales, formas, estructuras y estilos tomados de otros autores, de otras épocas y referencias a otras épocas y culturas.</a:t>
            </a:r>
            <a:endParaRPr lang="es-CO" dirty="0"/>
          </a:p>
        </p:txBody>
      </p:sp>
    </p:spTree>
    <p:extLst>
      <p:ext uri="{BB962C8B-B14F-4D97-AF65-F5344CB8AC3E}">
        <p14:creationId xmlns:p14="http://schemas.microsoft.com/office/powerpoint/2010/main" val="3261323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58763"/>
            <a:ext cx="8579296" cy="944562"/>
          </a:xfrm>
        </p:spPr>
        <p:txBody>
          <a:bodyPr/>
          <a:lstStyle/>
          <a:p>
            <a:pPr algn="ctr"/>
            <a:r>
              <a:rPr lang="es-CO" sz="3600" dirty="0"/>
              <a:t>Niveles de análisis y producción de texto</a:t>
            </a:r>
          </a:p>
        </p:txBody>
      </p:sp>
      <p:sp>
        <p:nvSpPr>
          <p:cNvPr id="3" name="Marcador de contenido 2"/>
          <p:cNvSpPr>
            <a:spLocks noGrp="1"/>
          </p:cNvSpPr>
          <p:nvPr>
            <p:ph idx="1"/>
          </p:nvPr>
        </p:nvSpPr>
        <p:spPr/>
        <p:txBody>
          <a:bodyPr/>
          <a:lstStyle/>
          <a:p>
            <a:r>
              <a:rPr lang="es-CO" dirty="0" smtClean="0"/>
              <a:t>Extratextual: cuyo componente es pragmático  y se ocupa del contexto. Analiza el contexto entendido como la situación de comunicación en la que se dan los actos de habla. Los componentes políticos e ideológicos y los usos sociales de los textos. </a:t>
            </a:r>
            <a:endParaRPr lang="es-CO" dirty="0"/>
          </a:p>
        </p:txBody>
      </p:sp>
    </p:spTree>
    <p:extLst>
      <p:ext uri="{BB962C8B-B14F-4D97-AF65-F5344CB8AC3E}">
        <p14:creationId xmlns:p14="http://schemas.microsoft.com/office/powerpoint/2010/main" val="1920437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2"/>
          <p:cNvSpPr>
            <a:spLocks/>
          </p:cNvSpPr>
          <p:nvPr/>
        </p:nvSpPr>
        <p:spPr bwMode="gray">
          <a:xfrm rot="3046289" flipH="1">
            <a:off x="4927773" y="1131596"/>
            <a:ext cx="1978025" cy="3159125"/>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hlink"/>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s-CO" dirty="0" smtClean="0"/>
          </a:p>
          <a:p>
            <a:endParaRPr lang="es-CO" dirty="0"/>
          </a:p>
          <a:p>
            <a:endParaRPr lang="es-CO" dirty="0" smtClean="0"/>
          </a:p>
          <a:p>
            <a:endParaRPr lang="es-CO" dirty="0"/>
          </a:p>
          <a:p>
            <a:r>
              <a:rPr lang="es-CO" dirty="0" smtClean="0"/>
              <a:t>ROL DEL MAESTRO  Y ROL DEL ESTUDIANTE</a:t>
            </a:r>
            <a:endParaRPr lang="es-CO" dirty="0"/>
          </a:p>
        </p:txBody>
      </p:sp>
      <p:sp>
        <p:nvSpPr>
          <p:cNvPr id="11267" name="Freeform 3"/>
          <p:cNvSpPr>
            <a:spLocks/>
          </p:cNvSpPr>
          <p:nvPr/>
        </p:nvSpPr>
        <p:spPr bwMode="ltGray">
          <a:xfrm rot="3171804" flipH="1">
            <a:off x="2358450" y="3405963"/>
            <a:ext cx="1952625" cy="3117850"/>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accent2"/>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s-CO" dirty="0" smtClean="0"/>
          </a:p>
          <a:p>
            <a:endParaRPr lang="es-CO" dirty="0"/>
          </a:p>
          <a:p>
            <a:endParaRPr lang="es-CO" dirty="0" smtClean="0"/>
          </a:p>
          <a:p>
            <a:endParaRPr lang="es-CO" dirty="0"/>
          </a:p>
          <a:p>
            <a:endParaRPr lang="es-CO" dirty="0" smtClean="0"/>
          </a:p>
          <a:p>
            <a:r>
              <a:rPr lang="es-CO" dirty="0"/>
              <a:t> </a:t>
            </a:r>
            <a:r>
              <a:rPr lang="es-CO" dirty="0" smtClean="0"/>
              <a:t>        P.E.I</a:t>
            </a:r>
            <a:endParaRPr lang="es-CO" dirty="0"/>
          </a:p>
        </p:txBody>
      </p:sp>
      <p:sp>
        <p:nvSpPr>
          <p:cNvPr id="11268" name="Freeform 4"/>
          <p:cNvSpPr>
            <a:spLocks/>
          </p:cNvSpPr>
          <p:nvPr/>
        </p:nvSpPr>
        <p:spPr bwMode="gray">
          <a:xfrm rot="18473053">
            <a:off x="4885472" y="3347019"/>
            <a:ext cx="1978025" cy="3159125"/>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accent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s-CO" dirty="0" smtClean="0"/>
          </a:p>
          <a:p>
            <a:endParaRPr lang="es-CO" dirty="0"/>
          </a:p>
          <a:p>
            <a:endParaRPr lang="es-CO" dirty="0" smtClean="0"/>
          </a:p>
          <a:p>
            <a:endParaRPr lang="es-CO" dirty="0"/>
          </a:p>
          <a:p>
            <a:endParaRPr lang="es-CO" dirty="0" smtClean="0"/>
          </a:p>
          <a:p>
            <a:r>
              <a:rPr lang="es-CO" dirty="0" smtClean="0"/>
              <a:t>CURRICULO</a:t>
            </a:r>
            <a:endParaRPr lang="es-CO" dirty="0"/>
          </a:p>
        </p:txBody>
      </p:sp>
      <p:sp>
        <p:nvSpPr>
          <p:cNvPr id="11269" name="Freeform 5"/>
          <p:cNvSpPr>
            <a:spLocks/>
          </p:cNvSpPr>
          <p:nvPr/>
        </p:nvSpPr>
        <p:spPr bwMode="ltGray">
          <a:xfrm rot="17793333">
            <a:off x="2024341" y="1105117"/>
            <a:ext cx="1978025" cy="3547375"/>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folHlink"/>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r>
              <a:rPr lang="es-CO" dirty="0" smtClean="0"/>
              <a:t>     </a:t>
            </a:r>
          </a:p>
          <a:p>
            <a:endParaRPr lang="es-CO" dirty="0"/>
          </a:p>
          <a:p>
            <a:endParaRPr lang="es-CO" dirty="0" smtClean="0"/>
          </a:p>
          <a:p>
            <a:endParaRPr lang="es-CO" dirty="0"/>
          </a:p>
          <a:p>
            <a:endParaRPr lang="es-CO" dirty="0" smtClean="0"/>
          </a:p>
          <a:p>
            <a:r>
              <a:rPr lang="es-CO" dirty="0" smtClean="0"/>
              <a:t>ACCION EDUCATIVA</a:t>
            </a:r>
            <a:endParaRPr lang="es-CO" dirty="0"/>
          </a:p>
        </p:txBody>
      </p:sp>
      <p:sp>
        <p:nvSpPr>
          <p:cNvPr id="11270" name="Rectangle 6"/>
          <p:cNvSpPr>
            <a:spLocks noGrp="1" noChangeArrowheads="1"/>
          </p:cNvSpPr>
          <p:nvPr>
            <p:ph type="title"/>
          </p:nvPr>
        </p:nvSpPr>
        <p:spPr>
          <a:xfrm>
            <a:off x="457199" y="258763"/>
            <a:ext cx="8577263" cy="1231900"/>
          </a:xfrm>
        </p:spPr>
        <p:txBody>
          <a:bodyPr/>
          <a:lstStyle/>
          <a:p>
            <a:pPr algn="ctr"/>
            <a:r>
              <a:rPr lang="es-CO" dirty="0" smtClean="0">
                <a:latin typeface="Bernard MT Condensed" panose="02050806060905020404" pitchFamily="18" charset="0"/>
              </a:rPr>
              <a:t>Currículo y proyecto educativo institucional</a:t>
            </a:r>
            <a:endParaRPr lang="en-US" altLang="es-CO" dirty="0">
              <a:latin typeface="Bernard MT Condensed" panose="02050806060905020404" pitchFamily="18" charset="0"/>
            </a:endParaRPr>
          </a:p>
        </p:txBody>
      </p:sp>
      <p:sp>
        <p:nvSpPr>
          <p:cNvPr id="11271" name="Oval 7"/>
          <p:cNvSpPr>
            <a:spLocks noChangeArrowheads="1"/>
          </p:cNvSpPr>
          <p:nvPr/>
        </p:nvSpPr>
        <p:spPr bwMode="gray">
          <a:xfrm>
            <a:off x="3711575" y="2943225"/>
            <a:ext cx="1647825" cy="1647825"/>
          </a:xfrm>
          <a:prstGeom prst="ellipse">
            <a:avLst/>
          </a:prstGeom>
          <a:solidFill>
            <a:schemeClr val="bg1">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1276" name="Rectangle 12"/>
          <p:cNvSpPr>
            <a:spLocks noChangeArrowheads="1"/>
          </p:cNvSpPr>
          <p:nvPr/>
        </p:nvSpPr>
        <p:spPr bwMode="auto">
          <a:xfrm>
            <a:off x="3906838" y="3219450"/>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alpha val="50000"/>
                    </a:srgbClr>
                  </a:outerShdw>
                </a:effectLst>
              </a14:hiddenEffects>
            </a:ext>
          </a:extLst>
        </p:spPr>
        <p:txBody>
          <a:bodyPr wrap="none">
            <a:spAutoFit/>
          </a:bodyPr>
          <a:lstStyle/>
          <a:p>
            <a:r>
              <a:rPr lang="en-US" altLang="es-CO" b="1">
                <a:effectLst>
                  <a:outerShdw blurRad="38100" dist="38100" dir="2700000" algn="tl">
                    <a:srgbClr val="C0C0C0"/>
                  </a:outerShdw>
                </a:effectLst>
              </a:rPr>
              <a:t>M1</a:t>
            </a:r>
          </a:p>
        </p:txBody>
      </p:sp>
      <p:sp>
        <p:nvSpPr>
          <p:cNvPr id="11277" name="Rectangle 13"/>
          <p:cNvSpPr>
            <a:spLocks noChangeArrowheads="1"/>
          </p:cNvSpPr>
          <p:nvPr/>
        </p:nvSpPr>
        <p:spPr bwMode="auto">
          <a:xfrm>
            <a:off x="4660900" y="3219450"/>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alpha val="50000"/>
                    </a:srgbClr>
                  </a:outerShdw>
                </a:effectLst>
              </a14:hiddenEffects>
            </a:ext>
          </a:extLst>
        </p:spPr>
        <p:txBody>
          <a:bodyPr wrap="none">
            <a:spAutoFit/>
          </a:bodyPr>
          <a:lstStyle/>
          <a:p>
            <a:r>
              <a:rPr lang="en-US" altLang="es-CO" b="1">
                <a:effectLst>
                  <a:outerShdw blurRad="38100" dist="38100" dir="2700000" algn="tl">
                    <a:srgbClr val="C0C0C0"/>
                  </a:outerShdw>
                </a:effectLst>
              </a:rPr>
              <a:t>M2</a:t>
            </a:r>
          </a:p>
        </p:txBody>
      </p:sp>
      <p:sp>
        <p:nvSpPr>
          <p:cNvPr id="11278" name="Rectangle 14"/>
          <p:cNvSpPr>
            <a:spLocks noChangeArrowheads="1"/>
          </p:cNvSpPr>
          <p:nvPr/>
        </p:nvSpPr>
        <p:spPr bwMode="auto">
          <a:xfrm>
            <a:off x="3935413" y="3930650"/>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alpha val="50000"/>
                    </a:srgbClr>
                  </a:outerShdw>
                </a:effectLst>
              </a14:hiddenEffects>
            </a:ext>
          </a:extLst>
        </p:spPr>
        <p:txBody>
          <a:bodyPr wrap="none">
            <a:spAutoFit/>
          </a:bodyPr>
          <a:lstStyle/>
          <a:p>
            <a:r>
              <a:rPr lang="en-US" altLang="es-CO" b="1">
                <a:effectLst>
                  <a:outerShdw blurRad="38100" dist="38100" dir="2700000" algn="tl">
                    <a:srgbClr val="C0C0C0"/>
                  </a:outerShdw>
                </a:effectLst>
              </a:rPr>
              <a:t>M4</a:t>
            </a:r>
          </a:p>
        </p:txBody>
      </p:sp>
      <p:sp>
        <p:nvSpPr>
          <p:cNvPr id="11279" name="Rectangle 15"/>
          <p:cNvSpPr>
            <a:spLocks noChangeArrowheads="1"/>
          </p:cNvSpPr>
          <p:nvPr/>
        </p:nvSpPr>
        <p:spPr bwMode="auto">
          <a:xfrm>
            <a:off x="4660900" y="3921125"/>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alpha val="50000"/>
                    </a:srgbClr>
                  </a:outerShdw>
                </a:effectLst>
              </a14:hiddenEffects>
            </a:ext>
          </a:extLst>
        </p:spPr>
        <p:txBody>
          <a:bodyPr wrap="none">
            <a:spAutoFit/>
          </a:bodyPr>
          <a:lstStyle/>
          <a:p>
            <a:r>
              <a:rPr lang="en-US" altLang="es-CO" b="1">
                <a:effectLst>
                  <a:outerShdw blurRad="38100" dist="38100" dir="2700000" algn="tl">
                    <a:srgbClr val="C0C0C0"/>
                  </a:outerShdw>
                </a:effectLst>
              </a:rPr>
              <a:t>M3</a:t>
            </a:r>
          </a:p>
        </p:txBody>
      </p:sp>
      <p:pic>
        <p:nvPicPr>
          <p:cNvPr id="11281" name="Picture 17" descr="4"/>
          <p:cNvPicPr>
            <a:picLocks noChangeAspect="1" noChangeArrowheads="1"/>
          </p:cNvPicPr>
          <p:nvPr/>
        </p:nvPicPr>
        <p:blipFill>
          <a:blip r:embed="rId2">
            <a:extLst>
              <a:ext uri="{28A0092B-C50C-407E-A947-70E740481C1C}">
                <a14:useLocalDpi xmlns:a14="http://schemas.microsoft.com/office/drawing/2010/main" val="0"/>
              </a:ext>
            </a:extLst>
          </a:blip>
          <a:srcRect b="1299"/>
          <a:stretch>
            <a:fillRect/>
          </a:stretch>
        </p:blipFill>
        <p:spPr bwMode="auto">
          <a:xfrm>
            <a:off x="7108825" y="2247900"/>
            <a:ext cx="1925638" cy="4587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Oval 6"/>
          <p:cNvSpPr>
            <a:spLocks noChangeArrowheads="1"/>
          </p:cNvSpPr>
          <p:nvPr/>
        </p:nvSpPr>
        <p:spPr bwMode="gray">
          <a:xfrm>
            <a:off x="235480" y="4735513"/>
            <a:ext cx="8296960" cy="1589087"/>
          </a:xfrm>
          <a:prstGeom prst="ellipse">
            <a:avLst/>
          </a:prstGeom>
          <a:gradFill rotWithShape="1">
            <a:gsLst>
              <a:gs pos="0">
                <a:srgbClr val="FFFFCC"/>
              </a:gs>
              <a:gs pos="100000">
                <a:srgbClr val="FFFFCC">
                  <a:gamma/>
                  <a:tint val="0"/>
                  <a:invGamma/>
                </a:srgbClr>
              </a:gs>
            </a:gsLst>
            <a:lin ang="5400000" scaled="1"/>
          </a:gradFill>
          <a:ln>
            <a:noFill/>
          </a:ln>
          <a:effectLst>
            <a:outerShdw dist="64758" dir="4721404" algn="ctr" rotWithShape="0">
              <a:srgbClr val="808080">
                <a:alpha val="50000"/>
              </a:srgb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algn="just"/>
            <a:r>
              <a:rPr lang="es-CO" dirty="0"/>
              <a:t>La lectura, por tanto, es un proceso esencialmente cognitivo</a:t>
            </a:r>
          </a:p>
          <a:p>
            <a:pPr algn="just"/>
            <a:r>
              <a:rPr lang="es-CO" dirty="0"/>
              <a:t>y lingüístico, porque está determinada por el </a:t>
            </a:r>
            <a:endParaRPr lang="es-CO" dirty="0" smtClean="0"/>
          </a:p>
          <a:p>
            <a:pPr algn="just"/>
            <a:r>
              <a:rPr lang="es-CO" dirty="0" smtClean="0"/>
              <a:t>pensamiento </a:t>
            </a:r>
            <a:r>
              <a:rPr lang="es-CO" dirty="0"/>
              <a:t>y el lenguaje, y no por la percepción y la motricidad:</a:t>
            </a:r>
          </a:p>
        </p:txBody>
      </p:sp>
      <p:sp>
        <p:nvSpPr>
          <p:cNvPr id="15367" name="Rectangle 7"/>
          <p:cNvSpPr>
            <a:spLocks noGrp="1" noChangeArrowheads="1"/>
          </p:cNvSpPr>
          <p:nvPr>
            <p:ph type="title"/>
          </p:nvPr>
        </p:nvSpPr>
        <p:spPr>
          <a:xfrm>
            <a:off x="93987" y="116632"/>
            <a:ext cx="7315200" cy="944562"/>
          </a:xfrm>
        </p:spPr>
        <p:txBody>
          <a:bodyPr/>
          <a:lstStyle/>
          <a:p>
            <a:r>
              <a:rPr lang="en-US" altLang="es-CO" dirty="0" smtClean="0"/>
              <a:t>DEFINICION DE LECTURA</a:t>
            </a:r>
            <a:endParaRPr lang="en-US" altLang="es-CO" dirty="0"/>
          </a:p>
        </p:txBody>
      </p:sp>
      <p:sp>
        <p:nvSpPr>
          <p:cNvPr id="2" name="1 Rectángulo"/>
          <p:cNvSpPr/>
          <p:nvPr/>
        </p:nvSpPr>
        <p:spPr>
          <a:xfrm>
            <a:off x="251520" y="1556792"/>
            <a:ext cx="4752528" cy="1015663"/>
          </a:xfrm>
          <a:prstGeom prst="rect">
            <a:avLst/>
          </a:prstGeom>
        </p:spPr>
        <p:txBody>
          <a:bodyPr wrap="square">
            <a:spAutoFit/>
          </a:bodyPr>
          <a:lstStyle/>
          <a:p>
            <a:r>
              <a:rPr lang="es-CO" sz="2000" dirty="0" smtClean="0"/>
              <a:t>Leer </a:t>
            </a:r>
            <a:r>
              <a:rPr lang="es-CO" sz="2000" dirty="0"/>
              <a:t>es un proceso de construcción de significados a partir de la interacción entre </a:t>
            </a:r>
            <a:r>
              <a:rPr lang="es-CO" sz="2000" dirty="0" smtClean="0"/>
              <a:t>el texto</a:t>
            </a:r>
            <a:r>
              <a:rPr lang="es-CO" sz="2000" dirty="0"/>
              <a:t>, el contexto y el lector</a:t>
            </a:r>
          </a:p>
        </p:txBody>
      </p:sp>
      <p:sp>
        <p:nvSpPr>
          <p:cNvPr id="3" name="2 Rectángulo"/>
          <p:cNvSpPr/>
          <p:nvPr/>
        </p:nvSpPr>
        <p:spPr>
          <a:xfrm>
            <a:off x="4427984" y="3104297"/>
            <a:ext cx="4392488" cy="1631216"/>
          </a:xfrm>
          <a:prstGeom prst="rect">
            <a:avLst/>
          </a:prstGeom>
        </p:spPr>
        <p:txBody>
          <a:bodyPr wrap="square">
            <a:spAutoFit/>
          </a:bodyPr>
          <a:lstStyle/>
          <a:p>
            <a:r>
              <a:rPr lang="es-CO" sz="2000" dirty="0"/>
              <a:t>La comprensión es un proceso interactivo en el cual el lector ha de construir una representación organizada </a:t>
            </a:r>
            <a:r>
              <a:rPr lang="es-CO" sz="2000" dirty="0" smtClean="0"/>
              <a:t>y coherente </a:t>
            </a:r>
            <a:r>
              <a:rPr lang="es-CO" sz="2000" dirty="0"/>
              <a:t>del contenido del texto</a:t>
            </a:r>
          </a:p>
        </p:txBody>
      </p:sp>
      <p:pic>
        <p:nvPicPr>
          <p:cNvPr id="7" name="6 Imagen" descr="http://2.bp.blogspot.com/-0KU5ePY7wgI/UDojyp6tzVI/AAAAAAAADlQ/kJIvXEvmxcQ/s1600/cerebro.jpg"/>
          <p:cNvPicPr/>
          <p:nvPr/>
        </p:nvPicPr>
        <p:blipFill>
          <a:blip r:embed="rId2">
            <a:extLst>
              <a:ext uri="{28A0092B-C50C-407E-A947-70E740481C1C}">
                <a14:useLocalDpi xmlns:a14="http://schemas.microsoft.com/office/drawing/2010/main" val="0"/>
              </a:ext>
            </a:extLst>
          </a:blip>
          <a:srcRect/>
          <a:stretch>
            <a:fillRect/>
          </a:stretch>
        </p:blipFill>
        <p:spPr bwMode="auto">
          <a:xfrm>
            <a:off x="827584" y="2889359"/>
            <a:ext cx="2304256" cy="2263314"/>
          </a:xfrm>
          <a:prstGeom prst="rect">
            <a:avLst/>
          </a:prstGeom>
          <a:noFill/>
          <a:ln>
            <a:noFill/>
          </a:ln>
        </p:spPr>
      </p:pic>
      <p:pic>
        <p:nvPicPr>
          <p:cNvPr id="8" name="7 Imagen" descr="Resultado de imagen para imagenes de comprension lectora"/>
          <p:cNvPicPr/>
          <p:nvPr/>
        </p:nvPicPr>
        <p:blipFill>
          <a:blip r:embed="rId3">
            <a:extLst>
              <a:ext uri="{28A0092B-C50C-407E-A947-70E740481C1C}">
                <a14:useLocalDpi xmlns:a14="http://schemas.microsoft.com/office/drawing/2010/main" val="0"/>
              </a:ext>
            </a:extLst>
          </a:blip>
          <a:srcRect/>
          <a:stretch>
            <a:fillRect/>
          </a:stretch>
        </p:blipFill>
        <p:spPr bwMode="auto">
          <a:xfrm>
            <a:off x="6876256" y="941079"/>
            <a:ext cx="2113915" cy="216154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Oval 6"/>
          <p:cNvSpPr>
            <a:spLocks noChangeArrowheads="1"/>
          </p:cNvSpPr>
          <p:nvPr/>
        </p:nvSpPr>
        <p:spPr bwMode="gray">
          <a:xfrm>
            <a:off x="1444625" y="4735513"/>
            <a:ext cx="6294438" cy="1589087"/>
          </a:xfrm>
          <a:prstGeom prst="ellipse">
            <a:avLst/>
          </a:prstGeom>
          <a:gradFill rotWithShape="1">
            <a:gsLst>
              <a:gs pos="0">
                <a:srgbClr val="FFFFCC"/>
              </a:gs>
              <a:gs pos="100000">
                <a:srgbClr val="FFFFCC">
                  <a:gamma/>
                  <a:tint val="0"/>
                  <a:invGamma/>
                </a:srgbClr>
              </a:gs>
            </a:gsLst>
            <a:lin ang="5400000" scaled="1"/>
          </a:gradFill>
          <a:ln>
            <a:noFill/>
          </a:ln>
          <a:effectLst>
            <a:outerShdw dist="64758" dir="4721404" algn="ctr" rotWithShape="0">
              <a:srgbClr val="808080">
                <a:alpha val="50000"/>
              </a:srgb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endParaRPr lang="es-CO"/>
          </a:p>
        </p:txBody>
      </p:sp>
      <p:sp>
        <p:nvSpPr>
          <p:cNvPr id="3" name="2 Rectángulo"/>
          <p:cNvSpPr/>
          <p:nvPr/>
        </p:nvSpPr>
        <p:spPr>
          <a:xfrm>
            <a:off x="51821" y="0"/>
            <a:ext cx="8512596" cy="954107"/>
          </a:xfrm>
          <a:prstGeom prst="rect">
            <a:avLst/>
          </a:prstGeom>
        </p:spPr>
        <p:txBody>
          <a:bodyPr wrap="square">
            <a:spAutoFit/>
          </a:bodyPr>
          <a:lstStyle/>
          <a:p>
            <a:r>
              <a:rPr lang="en-US" altLang="es-CO" sz="2800" dirty="0"/>
              <a:t>EJE REFERIDO A LOS PROCESOS DE INTERPRETACION Y PRODUCCION TEXTUAL</a:t>
            </a:r>
            <a:endParaRPr lang="es-CO" sz="2800" dirty="0"/>
          </a:p>
        </p:txBody>
      </p:sp>
      <p:sp>
        <p:nvSpPr>
          <p:cNvPr id="4" name="3 Rectángulo"/>
          <p:cNvSpPr/>
          <p:nvPr/>
        </p:nvSpPr>
        <p:spPr>
          <a:xfrm>
            <a:off x="569035" y="1124744"/>
            <a:ext cx="1656184" cy="3477875"/>
          </a:xfrm>
          <a:prstGeom prst="rect">
            <a:avLst/>
          </a:prstGeom>
        </p:spPr>
        <p:txBody>
          <a:bodyPr wrap="square">
            <a:spAutoFit/>
          </a:bodyPr>
          <a:lstStyle/>
          <a:p>
            <a:r>
              <a:rPr lang="es-CO" sz="2000" dirty="0" smtClean="0"/>
              <a:t>Entendemos </a:t>
            </a:r>
            <a:r>
              <a:rPr lang="es-CO" sz="2000" dirty="0"/>
              <a:t>el texto como un tejido </a:t>
            </a:r>
            <a:r>
              <a:rPr lang="es-CO" sz="2000" dirty="0" smtClean="0"/>
              <a:t>de significados </a:t>
            </a:r>
            <a:r>
              <a:rPr lang="es-CO" sz="2000" dirty="0"/>
              <a:t>que obedece a reglas estructurales semánticas, sintácticas y pragmáticas</a:t>
            </a:r>
          </a:p>
        </p:txBody>
      </p:sp>
      <p:sp>
        <p:nvSpPr>
          <p:cNvPr id="5" name="4 Rectángulo"/>
          <p:cNvSpPr/>
          <p:nvPr/>
        </p:nvSpPr>
        <p:spPr>
          <a:xfrm>
            <a:off x="2843808" y="976185"/>
            <a:ext cx="2232248" cy="3477875"/>
          </a:xfrm>
          <a:prstGeom prst="rect">
            <a:avLst/>
          </a:prstGeom>
        </p:spPr>
        <p:txBody>
          <a:bodyPr wrap="square">
            <a:spAutoFit/>
          </a:bodyPr>
          <a:lstStyle/>
          <a:p>
            <a:r>
              <a:rPr lang="es-CO" sz="2000" dirty="0"/>
              <a:t>Los </a:t>
            </a:r>
            <a:r>
              <a:rPr lang="es-CO" sz="2000" dirty="0" smtClean="0"/>
              <a:t>usos </a:t>
            </a:r>
            <a:r>
              <a:rPr lang="es-CO" sz="2000" dirty="0"/>
              <a:t>sociales del lenguaje, </a:t>
            </a:r>
            <a:r>
              <a:rPr lang="es-CO" sz="2000" dirty="0" smtClean="0"/>
              <a:t>y los contextos</a:t>
            </a:r>
            <a:r>
              <a:rPr lang="es-CO" sz="2000" dirty="0"/>
              <a:t>, suponen la existencia de diferentes</a:t>
            </a:r>
          </a:p>
          <a:p>
            <a:r>
              <a:rPr lang="es-CO" sz="2000" dirty="0"/>
              <a:t>tipos de textos: periodísticos, narrativos, científicos, explicativos</a:t>
            </a:r>
          </a:p>
        </p:txBody>
      </p:sp>
      <p:sp>
        <p:nvSpPr>
          <p:cNvPr id="6" name="5 Rectángulo"/>
          <p:cNvSpPr/>
          <p:nvPr/>
        </p:nvSpPr>
        <p:spPr>
          <a:xfrm>
            <a:off x="5868144" y="1138046"/>
            <a:ext cx="2088232" cy="3477875"/>
          </a:xfrm>
          <a:prstGeom prst="rect">
            <a:avLst/>
          </a:prstGeom>
        </p:spPr>
        <p:txBody>
          <a:bodyPr wrap="square">
            <a:spAutoFit/>
          </a:bodyPr>
          <a:lstStyle/>
          <a:p>
            <a:r>
              <a:rPr lang="es-CO" sz="2000" dirty="0"/>
              <a:t>Los sujetos </a:t>
            </a:r>
            <a:r>
              <a:rPr lang="es-CO" sz="2000" dirty="0" smtClean="0"/>
              <a:t>deben </a:t>
            </a:r>
            <a:r>
              <a:rPr lang="es-CO" sz="2000" dirty="0"/>
              <a:t>estar en condiciones de comprender, interpretar, analizar y producir tipos de textos según sus necesidades</a:t>
            </a:r>
          </a:p>
          <a:p>
            <a:r>
              <a:rPr lang="es-CO" sz="2000" dirty="0"/>
              <a:t>de acción y comunicación</a:t>
            </a:r>
          </a:p>
        </p:txBody>
      </p:sp>
      <p:pic>
        <p:nvPicPr>
          <p:cNvPr id="10" name="9 Imagen" descr="Resultado de imagen para imagenes de comprension lectora"/>
          <p:cNvPicPr/>
          <p:nvPr/>
        </p:nvPicPr>
        <p:blipFill rotWithShape="1">
          <a:blip r:embed="rId2">
            <a:extLst>
              <a:ext uri="{28A0092B-C50C-407E-A947-70E740481C1C}">
                <a14:useLocalDpi xmlns:a14="http://schemas.microsoft.com/office/drawing/2010/main" val="0"/>
              </a:ext>
            </a:extLst>
          </a:blip>
          <a:srcRect b="34548"/>
          <a:stretch/>
        </p:blipFill>
        <p:spPr bwMode="auto">
          <a:xfrm>
            <a:off x="1769426" y="4869160"/>
            <a:ext cx="5605145" cy="15560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9419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40 Imagen" descr="Resultado de imagen para imagenes de comprension lectora"/>
          <p:cNvPicPr/>
          <p:nvPr/>
        </p:nvPicPr>
        <p:blipFill>
          <a:blip r:embed="rId2">
            <a:extLst>
              <a:ext uri="{28A0092B-C50C-407E-A947-70E740481C1C}">
                <a14:useLocalDpi xmlns:a14="http://schemas.microsoft.com/office/drawing/2010/main" val="0"/>
              </a:ext>
            </a:extLst>
          </a:blip>
          <a:srcRect/>
          <a:stretch>
            <a:fillRect/>
          </a:stretch>
        </p:blipFill>
        <p:spPr bwMode="auto">
          <a:xfrm>
            <a:off x="4497651" y="332655"/>
            <a:ext cx="2592288" cy="5214194"/>
          </a:xfrm>
          <a:prstGeom prst="rect">
            <a:avLst/>
          </a:prstGeom>
          <a:noFill/>
          <a:ln>
            <a:noFill/>
          </a:ln>
        </p:spPr>
      </p:pic>
      <p:sp>
        <p:nvSpPr>
          <p:cNvPr id="4" name="3 Rectángulo"/>
          <p:cNvSpPr/>
          <p:nvPr/>
        </p:nvSpPr>
        <p:spPr>
          <a:xfrm>
            <a:off x="146154" y="332656"/>
            <a:ext cx="4860032" cy="1323439"/>
          </a:xfrm>
          <a:prstGeom prst="rect">
            <a:avLst/>
          </a:prstGeom>
        </p:spPr>
        <p:txBody>
          <a:bodyPr wrap="square">
            <a:spAutoFit/>
          </a:bodyPr>
          <a:lstStyle/>
          <a:p>
            <a:r>
              <a:rPr lang="es-CO" sz="2000" dirty="0"/>
              <a:t>Procesos referidos al nivel </a:t>
            </a:r>
            <a:r>
              <a:rPr lang="es-CO" sz="2000" dirty="0" err="1"/>
              <a:t>intratextual</a:t>
            </a:r>
            <a:r>
              <a:rPr lang="es-CO" sz="2000" dirty="0"/>
              <a:t> que tienen que ver con estructuras semánticas y sintácticas, </a:t>
            </a:r>
            <a:r>
              <a:rPr lang="es-CO" sz="2000" dirty="0" smtClean="0"/>
              <a:t>y la presencia de microestructuras </a:t>
            </a:r>
            <a:r>
              <a:rPr lang="es-CO" sz="2000" dirty="0"/>
              <a:t>y </a:t>
            </a:r>
            <a:r>
              <a:rPr lang="es-CO" sz="2000" dirty="0" smtClean="0"/>
              <a:t>macro estructuras</a:t>
            </a:r>
            <a:endParaRPr lang="es-CO" sz="2000" dirty="0"/>
          </a:p>
        </p:txBody>
      </p:sp>
      <p:sp>
        <p:nvSpPr>
          <p:cNvPr id="5" name="4 Rectángulo"/>
          <p:cNvSpPr/>
          <p:nvPr/>
        </p:nvSpPr>
        <p:spPr>
          <a:xfrm>
            <a:off x="117111" y="2204864"/>
            <a:ext cx="4572000" cy="1323439"/>
          </a:xfrm>
          <a:prstGeom prst="rect">
            <a:avLst/>
          </a:prstGeom>
        </p:spPr>
        <p:txBody>
          <a:bodyPr>
            <a:spAutoFit/>
          </a:bodyPr>
          <a:lstStyle/>
          <a:p>
            <a:r>
              <a:rPr lang="es-CO" sz="2000" dirty="0"/>
              <a:t>Procesos referidos al nivel intertextual que tienen que ver con la posibilidad de reconocer las relaciones</a:t>
            </a:r>
          </a:p>
          <a:p>
            <a:r>
              <a:rPr lang="es-CO" sz="2000" dirty="0"/>
              <a:t>existentes entre el texto y otros textos</a:t>
            </a:r>
          </a:p>
        </p:txBody>
      </p:sp>
      <p:sp>
        <p:nvSpPr>
          <p:cNvPr id="6" name="5 Rectángulo"/>
          <p:cNvSpPr/>
          <p:nvPr/>
        </p:nvSpPr>
        <p:spPr>
          <a:xfrm>
            <a:off x="7079889" y="1233925"/>
            <a:ext cx="1889043" cy="4247317"/>
          </a:xfrm>
          <a:prstGeom prst="rect">
            <a:avLst/>
          </a:prstGeom>
        </p:spPr>
        <p:txBody>
          <a:bodyPr wrap="square">
            <a:spAutoFit/>
          </a:bodyPr>
          <a:lstStyle/>
          <a:p>
            <a:r>
              <a:rPr lang="es-CO" dirty="0"/>
              <a:t>Procesos referidos al nivel </a:t>
            </a:r>
            <a:r>
              <a:rPr lang="es-CO" dirty="0" smtClean="0"/>
              <a:t>extra textual, </a:t>
            </a:r>
            <a:r>
              <a:rPr lang="es-CO" dirty="0"/>
              <a:t>en el orden de lo pragmático, que tienen que ver con la reconstrucción</a:t>
            </a:r>
          </a:p>
          <a:p>
            <a:r>
              <a:rPr lang="es-CO" dirty="0"/>
              <a:t>del contexto o situación de comunicación en que se producen o aparecen los textos</a:t>
            </a:r>
          </a:p>
        </p:txBody>
      </p:sp>
      <p:sp>
        <p:nvSpPr>
          <p:cNvPr id="7" name="6 Rectángulo"/>
          <p:cNvSpPr/>
          <p:nvPr/>
        </p:nvSpPr>
        <p:spPr>
          <a:xfrm>
            <a:off x="5605" y="4557912"/>
            <a:ext cx="4572000" cy="923330"/>
          </a:xfrm>
          <a:prstGeom prst="rect">
            <a:avLst/>
          </a:prstGeom>
        </p:spPr>
        <p:txBody>
          <a:bodyPr>
            <a:spAutoFit/>
          </a:bodyPr>
          <a:lstStyle/>
          <a:p>
            <a:r>
              <a:rPr lang="es-CO" dirty="0" smtClean="0"/>
              <a:t>La </a:t>
            </a:r>
            <a:r>
              <a:rPr lang="es-CO" b="1" dirty="0" smtClean="0"/>
              <a:t>Pragmática</a:t>
            </a:r>
            <a:r>
              <a:rPr lang="es-CO" dirty="0" smtClean="0"/>
              <a:t> </a:t>
            </a:r>
            <a:r>
              <a:rPr lang="es-CO" dirty="0"/>
              <a:t>hace referencia a la posibilidad de producir un texto atendiendo a una intencionalidad</a:t>
            </a:r>
          </a:p>
        </p:txBody>
      </p:sp>
      <p:sp>
        <p:nvSpPr>
          <p:cNvPr id="8" name="7 Rectángulo"/>
          <p:cNvSpPr/>
          <p:nvPr/>
        </p:nvSpPr>
        <p:spPr>
          <a:xfrm>
            <a:off x="2532930" y="5661248"/>
            <a:ext cx="4572000" cy="646331"/>
          </a:xfrm>
          <a:prstGeom prst="rect">
            <a:avLst/>
          </a:prstGeom>
        </p:spPr>
        <p:txBody>
          <a:bodyPr>
            <a:spAutoFit/>
          </a:bodyPr>
          <a:lstStyle/>
          <a:p>
            <a:r>
              <a:rPr lang="es-CO" b="1" dirty="0"/>
              <a:t>La </a:t>
            </a:r>
            <a:r>
              <a:rPr lang="es-CO" b="1" dirty="0" smtClean="0"/>
              <a:t>intención </a:t>
            </a:r>
            <a:r>
              <a:rPr lang="es-CO" dirty="0" smtClean="0"/>
              <a:t>Se </a:t>
            </a:r>
            <a:r>
              <a:rPr lang="es-CO" dirty="0"/>
              <a:t>refiere a la posibilidad de responder a un requerimiento</a:t>
            </a:r>
          </a:p>
        </p:txBody>
      </p:sp>
    </p:spTree>
    <p:extLst>
      <p:ext uri="{BB962C8B-B14F-4D97-AF65-F5344CB8AC3E}">
        <p14:creationId xmlns:p14="http://schemas.microsoft.com/office/powerpoint/2010/main" val="503299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Resultado de imagen para imagenes de comprension lectora"/>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136904" cy="5904656"/>
          </a:xfrm>
          <a:prstGeom prst="rect">
            <a:avLst/>
          </a:prstGeom>
          <a:noFill/>
          <a:ln>
            <a:noFill/>
          </a:ln>
        </p:spPr>
      </p:pic>
    </p:spTree>
    <p:extLst>
      <p:ext uri="{BB962C8B-B14F-4D97-AF65-F5344CB8AC3E}">
        <p14:creationId xmlns:p14="http://schemas.microsoft.com/office/powerpoint/2010/main" val="2668168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88640"/>
            <a:ext cx="8424936" cy="1323439"/>
          </a:xfrm>
          <a:prstGeom prst="rect">
            <a:avLst/>
          </a:prstGeom>
        </p:spPr>
        <p:txBody>
          <a:bodyPr wrap="square">
            <a:spAutoFit/>
          </a:bodyPr>
          <a:lstStyle/>
          <a:p>
            <a:r>
              <a:rPr lang="es-CO" sz="2000" dirty="0"/>
              <a:t>Una de las formas más exitosas para enriquecer el conocimiento previo es la lectura misma, con lo cual se crea </a:t>
            </a:r>
            <a:r>
              <a:rPr lang="es-CO" sz="2000" dirty="0" smtClean="0"/>
              <a:t>un importante </a:t>
            </a:r>
            <a:r>
              <a:rPr lang="es-CO" sz="2000" dirty="0"/>
              <a:t>proceso: mientras más se lee, se tienen más referentes –históricos, culturales, científicos– para </a:t>
            </a:r>
            <a:r>
              <a:rPr lang="es-CO" sz="2000" dirty="0" smtClean="0"/>
              <a:t>comprender nuevas </a:t>
            </a:r>
            <a:r>
              <a:rPr lang="es-CO" sz="2000" dirty="0"/>
              <a:t>lecturas</a:t>
            </a:r>
          </a:p>
        </p:txBody>
      </p:sp>
      <p:sp>
        <p:nvSpPr>
          <p:cNvPr id="3" name="2 Rectángulo"/>
          <p:cNvSpPr/>
          <p:nvPr/>
        </p:nvSpPr>
        <p:spPr>
          <a:xfrm>
            <a:off x="539552" y="4671720"/>
            <a:ext cx="7704856" cy="1631216"/>
          </a:xfrm>
          <a:prstGeom prst="rect">
            <a:avLst/>
          </a:prstGeom>
        </p:spPr>
        <p:txBody>
          <a:bodyPr wrap="square">
            <a:spAutoFit/>
          </a:bodyPr>
          <a:lstStyle/>
          <a:p>
            <a:r>
              <a:rPr lang="es-CO" sz="2000" dirty="0"/>
              <a:t>Por lectura crítica ha de entenderse un saber proponer interpretaciones en profundidad de los textos. La </a:t>
            </a:r>
            <a:r>
              <a:rPr lang="es-CO" sz="2000" dirty="0" smtClean="0"/>
              <a:t>interpretación en </a:t>
            </a:r>
            <a:r>
              <a:rPr lang="es-CO" sz="2000" dirty="0"/>
              <a:t>profundidad implica un proceso de lectura que va desde el nivel primario, o lectura literal, pasa por un </a:t>
            </a:r>
            <a:r>
              <a:rPr lang="es-CO" sz="2000" dirty="0" smtClean="0"/>
              <a:t>nivel secundario</a:t>
            </a:r>
            <a:r>
              <a:rPr lang="es-CO" sz="2000" dirty="0"/>
              <a:t>, o lectura inferencial y converge en un nivel crítico-intertextual</a:t>
            </a:r>
            <a:r>
              <a:rPr lang="es-CO" dirty="0"/>
              <a:t>.</a:t>
            </a:r>
          </a:p>
        </p:txBody>
      </p:sp>
      <p:pic>
        <p:nvPicPr>
          <p:cNvPr id="5" name="4 Imagen" descr="Resultado de imagen para imagenes de comprension lectora"/>
          <p:cNvPicPr/>
          <p:nvPr/>
        </p:nvPicPr>
        <p:blipFill>
          <a:blip r:embed="rId2">
            <a:extLst>
              <a:ext uri="{28A0092B-C50C-407E-A947-70E740481C1C}">
                <a14:useLocalDpi xmlns:a14="http://schemas.microsoft.com/office/drawing/2010/main" val="0"/>
              </a:ext>
            </a:extLst>
          </a:blip>
          <a:srcRect/>
          <a:stretch>
            <a:fillRect/>
          </a:stretch>
        </p:blipFill>
        <p:spPr bwMode="auto">
          <a:xfrm>
            <a:off x="985520" y="1700808"/>
            <a:ext cx="3586480" cy="2885440"/>
          </a:xfrm>
          <a:prstGeom prst="rect">
            <a:avLst/>
          </a:prstGeom>
          <a:noFill/>
          <a:ln>
            <a:noFill/>
          </a:ln>
        </p:spPr>
      </p:pic>
      <p:pic>
        <p:nvPicPr>
          <p:cNvPr id="6" name="5 Imagen" descr="Resultado de imagen para imagenes de comprension lectora"/>
          <p:cNvPicPr/>
          <p:nvPr/>
        </p:nvPicPr>
        <p:blipFill rotWithShape="1">
          <a:blip r:embed="rId3">
            <a:extLst>
              <a:ext uri="{28A0092B-C50C-407E-A947-70E740481C1C}">
                <a14:useLocalDpi xmlns:a14="http://schemas.microsoft.com/office/drawing/2010/main" val="0"/>
              </a:ext>
            </a:extLst>
          </a:blip>
          <a:srcRect l="21702" r="22587" b="2179"/>
          <a:stretch/>
        </p:blipFill>
        <p:spPr bwMode="auto">
          <a:xfrm>
            <a:off x="5364088" y="1268731"/>
            <a:ext cx="2270368" cy="3406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0759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61345"/>
            <a:ext cx="5814392" cy="1323439"/>
          </a:xfrm>
          <a:prstGeom prst="rect">
            <a:avLst/>
          </a:prstGeom>
        </p:spPr>
        <p:txBody>
          <a:bodyPr wrap="square">
            <a:spAutoFit/>
          </a:bodyPr>
          <a:lstStyle/>
          <a:p>
            <a:r>
              <a:rPr lang="es-CO" dirty="0"/>
              <a:t>“</a:t>
            </a:r>
            <a:r>
              <a:rPr lang="es-CO" sz="2000" dirty="0"/>
              <a:t>El desarrollo cognitivo, en sentido estricto, se refiere a las estructuras de pensamiento y de acción que </a:t>
            </a:r>
            <a:r>
              <a:rPr lang="es-CO" sz="2000" dirty="0" smtClean="0"/>
              <a:t>el niño </a:t>
            </a:r>
            <a:r>
              <a:rPr lang="es-CO" sz="2000" dirty="0"/>
              <a:t>adquiere constructivamente en activo enfrentamiento con la realidad externa</a:t>
            </a:r>
          </a:p>
        </p:txBody>
      </p:sp>
      <p:sp>
        <p:nvSpPr>
          <p:cNvPr id="7" name="6 Rectángulo"/>
          <p:cNvSpPr/>
          <p:nvPr/>
        </p:nvSpPr>
        <p:spPr>
          <a:xfrm>
            <a:off x="597195" y="4653136"/>
            <a:ext cx="5508104" cy="1477328"/>
          </a:xfrm>
          <a:prstGeom prst="rect">
            <a:avLst/>
          </a:prstGeom>
        </p:spPr>
        <p:txBody>
          <a:bodyPr wrap="square">
            <a:spAutoFit/>
          </a:bodyPr>
          <a:lstStyle/>
          <a:p>
            <a:r>
              <a:rPr lang="es-CO" dirty="0" smtClean="0"/>
              <a:t> La adquisición </a:t>
            </a:r>
            <a:r>
              <a:rPr lang="es-CO" dirty="0"/>
              <a:t>del lenguaje no se puede desligar del desarrollo cognitivo. Y cuando hablamos de desarrollo cognitivo </a:t>
            </a:r>
            <a:r>
              <a:rPr lang="es-CO" dirty="0" smtClean="0"/>
              <a:t>nos estamos </a:t>
            </a:r>
            <a:r>
              <a:rPr lang="es-CO" dirty="0"/>
              <a:t>refiriendo a la construcción de las herramientas del pensamiento a través de las cuales se da la significación.</a:t>
            </a:r>
          </a:p>
        </p:txBody>
      </p:sp>
      <p:sp>
        <p:nvSpPr>
          <p:cNvPr id="8" name="7 Rectángulo"/>
          <p:cNvSpPr/>
          <p:nvPr/>
        </p:nvSpPr>
        <p:spPr>
          <a:xfrm>
            <a:off x="4572000" y="1628800"/>
            <a:ext cx="4572000" cy="923330"/>
          </a:xfrm>
          <a:prstGeom prst="rect">
            <a:avLst/>
          </a:prstGeom>
        </p:spPr>
        <p:txBody>
          <a:bodyPr>
            <a:spAutoFit/>
          </a:bodyPr>
          <a:lstStyle/>
          <a:p>
            <a:r>
              <a:rPr lang="es-CO" dirty="0" smtClean="0"/>
              <a:t>En síntesis, las herramientas del lenguaje y la cognición se adquieren en la interacción social</a:t>
            </a:r>
            <a:endParaRPr lang="es-CO" dirty="0"/>
          </a:p>
        </p:txBody>
      </p:sp>
      <p:pic>
        <p:nvPicPr>
          <p:cNvPr id="10" name="9 Imagen" descr="Resultado de imagen para imagenes de comprension lectora"/>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3240360" cy="2710557"/>
          </a:xfrm>
          <a:prstGeom prst="rect">
            <a:avLst/>
          </a:prstGeom>
          <a:noFill/>
          <a:ln>
            <a:noFill/>
          </a:ln>
        </p:spPr>
      </p:pic>
      <p:pic>
        <p:nvPicPr>
          <p:cNvPr id="11" name="10 Imagen" descr="Resultado de imagen para imagenes de comprension lectora"/>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672293"/>
            <a:ext cx="2232248" cy="2143443"/>
          </a:xfrm>
          <a:prstGeom prst="rect">
            <a:avLst/>
          </a:prstGeom>
          <a:noFill/>
          <a:ln>
            <a:noFill/>
          </a:ln>
        </p:spPr>
      </p:pic>
    </p:spTree>
    <p:extLst>
      <p:ext uri="{BB962C8B-B14F-4D97-AF65-F5344CB8AC3E}">
        <p14:creationId xmlns:p14="http://schemas.microsoft.com/office/powerpoint/2010/main" val="2665257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3" y="692696"/>
            <a:ext cx="5688631" cy="461665"/>
          </a:xfrm>
          <a:prstGeom prst="rect">
            <a:avLst/>
          </a:prstGeom>
        </p:spPr>
        <p:txBody>
          <a:bodyPr wrap="square">
            <a:spAutoFit/>
          </a:bodyPr>
          <a:lstStyle/>
          <a:p>
            <a:r>
              <a:rPr lang="es-CO" sz="2400" b="1" dirty="0"/>
              <a:t>Modelos de evaluación en lenguaje</a:t>
            </a:r>
            <a:endParaRPr lang="es-CO" sz="2400" dirty="0"/>
          </a:p>
        </p:txBody>
      </p:sp>
      <p:sp>
        <p:nvSpPr>
          <p:cNvPr id="3" name="2 Rectángulo"/>
          <p:cNvSpPr/>
          <p:nvPr/>
        </p:nvSpPr>
        <p:spPr>
          <a:xfrm>
            <a:off x="827584" y="4005064"/>
            <a:ext cx="7776864" cy="1631216"/>
          </a:xfrm>
          <a:prstGeom prst="rect">
            <a:avLst/>
          </a:prstGeom>
        </p:spPr>
        <p:txBody>
          <a:bodyPr wrap="square">
            <a:spAutoFit/>
          </a:bodyPr>
          <a:lstStyle/>
          <a:p>
            <a:pPr algn="just"/>
            <a:r>
              <a:rPr lang="es-CO" sz="2000" dirty="0"/>
              <a:t>Evaluar consiste en seleccionar unos parámetros desde los cuales se habla, mediante aplicación de categorías especificas y compete a cada proyecto educativo particular. Intentando brindar elementos para la construcción de una perspectiva de trabajo sobre el lenguaje y literatura</a:t>
            </a:r>
            <a:r>
              <a:rPr lang="es-CO" dirty="0"/>
              <a:t>.</a:t>
            </a:r>
          </a:p>
        </p:txBody>
      </p:sp>
      <p:pic>
        <p:nvPicPr>
          <p:cNvPr id="9" name="8 Imagen" descr="Resultado de imagen para imagenes de comprension lectora"/>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340768"/>
            <a:ext cx="3087370" cy="2327275"/>
          </a:xfrm>
          <a:prstGeom prst="rect">
            <a:avLst/>
          </a:prstGeom>
          <a:noFill/>
          <a:ln>
            <a:noFill/>
          </a:ln>
        </p:spPr>
      </p:pic>
    </p:spTree>
    <p:extLst>
      <p:ext uri="{BB962C8B-B14F-4D97-AF65-F5344CB8AC3E}">
        <p14:creationId xmlns:p14="http://schemas.microsoft.com/office/powerpoint/2010/main" val="644045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3" y="692696"/>
            <a:ext cx="7488832" cy="461665"/>
          </a:xfrm>
          <a:prstGeom prst="rect">
            <a:avLst/>
          </a:prstGeom>
        </p:spPr>
        <p:txBody>
          <a:bodyPr wrap="square">
            <a:spAutoFit/>
          </a:bodyPr>
          <a:lstStyle/>
          <a:p>
            <a:r>
              <a:rPr lang="es-CO" sz="2400" b="1" dirty="0"/>
              <a:t>La evaluación de procesos: herramientas de aula</a:t>
            </a:r>
            <a:endParaRPr lang="es-CO" sz="2400" dirty="0"/>
          </a:p>
        </p:txBody>
      </p:sp>
      <p:sp>
        <p:nvSpPr>
          <p:cNvPr id="3" name="2 Rectángulo"/>
          <p:cNvSpPr/>
          <p:nvPr/>
        </p:nvSpPr>
        <p:spPr>
          <a:xfrm>
            <a:off x="827584" y="4036191"/>
            <a:ext cx="7776864" cy="1631216"/>
          </a:xfrm>
          <a:prstGeom prst="rect">
            <a:avLst/>
          </a:prstGeom>
        </p:spPr>
        <p:txBody>
          <a:bodyPr wrap="square">
            <a:spAutoFit/>
          </a:bodyPr>
          <a:lstStyle/>
          <a:p>
            <a:pPr algn="just"/>
            <a:r>
              <a:rPr lang="es-CO" sz="2000" dirty="0"/>
              <a:t>Si la evaluación no se convierte en un camino de investigación y de formación docente, puede reducirse a un elemento aislado, carente de sentido dentro del proceso </a:t>
            </a:r>
            <a:r>
              <a:rPr lang="es-CO" sz="2000" dirty="0" smtClean="0"/>
              <a:t>educativo. </a:t>
            </a:r>
            <a:r>
              <a:rPr lang="es-CO" sz="2000" dirty="0"/>
              <a:t>Investigación como momento de reflexión busca cualificar las prácticas, </a:t>
            </a:r>
            <a:r>
              <a:rPr lang="es-CO" sz="2000" dirty="0" smtClean="0"/>
              <a:t>las estrategias, </a:t>
            </a:r>
            <a:r>
              <a:rPr lang="es-CO" sz="2000" dirty="0"/>
              <a:t>los instrumentos, las concepciones.</a:t>
            </a:r>
            <a:endParaRPr lang="es-CO" sz="2000" b="1" dirty="0"/>
          </a:p>
        </p:txBody>
      </p:sp>
      <p:pic>
        <p:nvPicPr>
          <p:cNvPr id="5" name="4 Imagen" descr="Resultado de imagen para imagenes de comprension lectora"/>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412776"/>
            <a:ext cx="2848610" cy="2422525"/>
          </a:xfrm>
          <a:prstGeom prst="rect">
            <a:avLst/>
          </a:prstGeom>
          <a:noFill/>
          <a:ln>
            <a:noFill/>
          </a:ln>
        </p:spPr>
      </p:pic>
    </p:spTree>
    <p:extLst>
      <p:ext uri="{BB962C8B-B14F-4D97-AF65-F5344CB8AC3E}">
        <p14:creationId xmlns:p14="http://schemas.microsoft.com/office/powerpoint/2010/main" val="1015462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3" y="692696"/>
            <a:ext cx="7488832" cy="461665"/>
          </a:xfrm>
          <a:prstGeom prst="rect">
            <a:avLst/>
          </a:prstGeom>
        </p:spPr>
        <p:txBody>
          <a:bodyPr wrap="square">
            <a:spAutoFit/>
          </a:bodyPr>
          <a:lstStyle/>
          <a:p>
            <a:r>
              <a:rPr lang="es-CO" sz="2400" b="1" dirty="0"/>
              <a:t>La evaluación de procesos: herramientas de aula</a:t>
            </a:r>
            <a:endParaRPr lang="es-CO" sz="2400" dirty="0"/>
          </a:p>
        </p:txBody>
      </p:sp>
      <p:sp>
        <p:nvSpPr>
          <p:cNvPr id="3" name="2 Rectángulo"/>
          <p:cNvSpPr/>
          <p:nvPr/>
        </p:nvSpPr>
        <p:spPr>
          <a:xfrm>
            <a:off x="3707904" y="1279216"/>
            <a:ext cx="4896544" cy="2554545"/>
          </a:xfrm>
          <a:prstGeom prst="rect">
            <a:avLst/>
          </a:prstGeom>
        </p:spPr>
        <p:txBody>
          <a:bodyPr wrap="square">
            <a:spAutoFit/>
          </a:bodyPr>
          <a:lstStyle/>
          <a:p>
            <a:pPr algn="just"/>
            <a:r>
              <a:rPr lang="es-CO" sz="2000" dirty="0"/>
              <a:t>Si la evaluación no se convierte en un camino de investigación y de formación docente, puede reducirse a un elemento aislado, carente de sentido dentro del proceso </a:t>
            </a:r>
            <a:r>
              <a:rPr lang="es-CO" sz="2000" dirty="0" smtClean="0"/>
              <a:t>educativo. </a:t>
            </a:r>
            <a:r>
              <a:rPr lang="es-CO" sz="2000" dirty="0"/>
              <a:t>Investigación como momento de reflexión busca cualificar las prácticas, </a:t>
            </a:r>
            <a:r>
              <a:rPr lang="es-CO" sz="2000" dirty="0" smtClean="0"/>
              <a:t>las estrategias, </a:t>
            </a:r>
            <a:r>
              <a:rPr lang="es-CO" sz="2000" dirty="0"/>
              <a:t>los instrumentos, las concepciones.</a:t>
            </a:r>
            <a:endParaRPr lang="es-CO" sz="2000" b="1" dirty="0"/>
          </a:p>
        </p:txBody>
      </p:sp>
      <p:sp>
        <p:nvSpPr>
          <p:cNvPr id="4" name="3 Rectángulo"/>
          <p:cNvSpPr/>
          <p:nvPr/>
        </p:nvSpPr>
        <p:spPr>
          <a:xfrm>
            <a:off x="683568" y="4221088"/>
            <a:ext cx="7771571" cy="1938992"/>
          </a:xfrm>
          <a:prstGeom prst="rect">
            <a:avLst/>
          </a:prstGeom>
        </p:spPr>
        <p:txBody>
          <a:bodyPr wrap="square">
            <a:spAutoFit/>
          </a:bodyPr>
          <a:lstStyle/>
          <a:p>
            <a:r>
              <a:rPr lang="es-CO" sz="2000" dirty="0"/>
              <a:t>La información que arroja el acto evaluativo es una posibilidad que tiene el docente para tomar decisiones constantemente, para reflexionar sobre su práctica,  la pertinencia de sus estrategias y sus enfoques. En síntesis la información que arroja el acto  evaluativo se convierte  en autoevaluación del docente y sus practicas</a:t>
            </a:r>
          </a:p>
        </p:txBody>
      </p:sp>
      <p:pic>
        <p:nvPicPr>
          <p:cNvPr id="7" name="6 Imagen" descr="Resultado de imagen para imagenes de comprension lectora"/>
          <p:cNvPicPr/>
          <p:nvPr/>
        </p:nvPicPr>
        <p:blipFill rotWithShape="1">
          <a:blip r:embed="rId2">
            <a:extLst>
              <a:ext uri="{28A0092B-C50C-407E-A947-70E740481C1C}">
                <a14:useLocalDpi xmlns:a14="http://schemas.microsoft.com/office/drawing/2010/main" val="0"/>
              </a:ext>
            </a:extLst>
          </a:blip>
          <a:srcRect l="21702" r="22587" b="2179"/>
          <a:stretch/>
        </p:blipFill>
        <p:spPr bwMode="auto">
          <a:xfrm>
            <a:off x="756193" y="1279216"/>
            <a:ext cx="2596520" cy="27730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7291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3" y="692696"/>
            <a:ext cx="7488832" cy="461665"/>
          </a:xfrm>
          <a:prstGeom prst="rect">
            <a:avLst/>
          </a:prstGeom>
        </p:spPr>
        <p:txBody>
          <a:bodyPr wrap="square">
            <a:spAutoFit/>
          </a:bodyPr>
          <a:lstStyle/>
          <a:p>
            <a:r>
              <a:rPr lang="es-CO" sz="2400" b="1" dirty="0"/>
              <a:t>La evaluación de procesos: herramientas de aula</a:t>
            </a:r>
            <a:endParaRPr lang="es-CO" sz="2400" dirty="0"/>
          </a:p>
        </p:txBody>
      </p:sp>
      <p:sp>
        <p:nvSpPr>
          <p:cNvPr id="3" name="2 Rectángulo"/>
          <p:cNvSpPr/>
          <p:nvPr/>
        </p:nvSpPr>
        <p:spPr>
          <a:xfrm>
            <a:off x="3720001" y="1412776"/>
            <a:ext cx="4896544" cy="1631216"/>
          </a:xfrm>
          <a:prstGeom prst="rect">
            <a:avLst/>
          </a:prstGeom>
        </p:spPr>
        <p:txBody>
          <a:bodyPr wrap="square">
            <a:spAutoFit/>
          </a:bodyPr>
          <a:lstStyle/>
          <a:p>
            <a:pPr algn="just"/>
            <a:r>
              <a:rPr lang="es-CO" sz="2000" dirty="0"/>
              <a:t>El estudiante utiliza la información del acto evaluativo, para reorientar sus acciones, identificar fortalezas y debilidades, que le sirven de seguimiento de sus propios cambios y </a:t>
            </a:r>
            <a:r>
              <a:rPr lang="es-CO" sz="2000" dirty="0" smtClean="0"/>
              <a:t>procesos</a:t>
            </a:r>
            <a:endParaRPr lang="es-CO" sz="2000" dirty="0"/>
          </a:p>
        </p:txBody>
      </p:sp>
      <p:sp>
        <p:nvSpPr>
          <p:cNvPr id="4" name="3 Rectángulo"/>
          <p:cNvSpPr/>
          <p:nvPr/>
        </p:nvSpPr>
        <p:spPr>
          <a:xfrm>
            <a:off x="539553" y="3717032"/>
            <a:ext cx="7771571" cy="2554545"/>
          </a:xfrm>
          <a:prstGeom prst="rect">
            <a:avLst/>
          </a:prstGeom>
        </p:spPr>
        <p:txBody>
          <a:bodyPr wrap="square">
            <a:spAutoFit/>
          </a:bodyPr>
          <a:lstStyle/>
          <a:p>
            <a:pPr marL="0" indent="0" algn="just">
              <a:buNone/>
            </a:pPr>
            <a:r>
              <a:rPr lang="es-CO" sz="2000" dirty="0"/>
              <a:t>La evaluación, como proceso integral, debe ser sistemática y continua, mediante el seguimiento. Este consiste en la sistematización de la información que arroja el acto evaluativo. Para sistematizar, realizar seguimiento y crear memoria escrita, se debe contar con una anticipación de las acciones educativas; es necesario contar con un modelo del proceso a desarrollar: el plan de estudios, los programas, las </a:t>
            </a:r>
            <a:r>
              <a:rPr lang="es-CO" sz="2000" dirty="0" err="1"/>
              <a:t>microunidades</a:t>
            </a:r>
            <a:r>
              <a:rPr lang="es-CO" sz="2000" dirty="0"/>
              <a:t>, el diseño de sesiones de aula, los proyectos pedagógicos.</a:t>
            </a:r>
          </a:p>
        </p:txBody>
      </p:sp>
      <p:pic>
        <p:nvPicPr>
          <p:cNvPr id="6" name="5 Imagen" descr="Resultado de imagen para imagenes de comprension lectora"/>
          <p:cNvPicPr/>
          <p:nvPr/>
        </p:nvPicPr>
        <p:blipFill>
          <a:blip r:embed="rId2">
            <a:extLst>
              <a:ext uri="{28A0092B-C50C-407E-A947-70E740481C1C}">
                <a14:useLocalDpi xmlns:a14="http://schemas.microsoft.com/office/drawing/2010/main" val="0"/>
              </a:ext>
            </a:extLst>
          </a:blip>
          <a:srcRect/>
          <a:stretch>
            <a:fillRect/>
          </a:stretch>
        </p:blipFill>
        <p:spPr bwMode="auto">
          <a:xfrm>
            <a:off x="550451" y="1412776"/>
            <a:ext cx="3157453" cy="2016224"/>
          </a:xfrm>
          <a:prstGeom prst="rect">
            <a:avLst/>
          </a:prstGeom>
          <a:noFill/>
          <a:ln>
            <a:noFill/>
          </a:ln>
        </p:spPr>
      </p:pic>
    </p:spTree>
    <p:extLst>
      <p:ext uri="{BB962C8B-B14F-4D97-AF65-F5344CB8AC3E}">
        <p14:creationId xmlns:p14="http://schemas.microsoft.com/office/powerpoint/2010/main" val="2336459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0" name="Rectangle 14"/>
          <p:cNvSpPr>
            <a:spLocks noGrp="1" noChangeArrowheads="1"/>
          </p:cNvSpPr>
          <p:nvPr>
            <p:ph type="title"/>
          </p:nvPr>
        </p:nvSpPr>
        <p:spPr>
          <a:xfrm>
            <a:off x="467544" y="430214"/>
            <a:ext cx="6819081" cy="1063624"/>
          </a:xfrm>
        </p:spPr>
        <p:txBody>
          <a:bodyPr/>
          <a:lstStyle/>
          <a:p>
            <a:pPr algn="ctr"/>
            <a:r>
              <a:rPr lang="en-US" altLang="es-CO" sz="4800" dirty="0" smtClean="0">
                <a:solidFill>
                  <a:schemeClr val="accent1"/>
                </a:solidFill>
                <a:latin typeface="Bernard MT Condensed" panose="02050806060905020404" pitchFamily="18" charset="0"/>
              </a:rPr>
              <a:t>PEI</a:t>
            </a:r>
            <a:endParaRPr lang="en-US" altLang="es-CO" sz="4800" dirty="0">
              <a:solidFill>
                <a:schemeClr val="accent1"/>
              </a:solidFill>
              <a:latin typeface="Bernard MT Condensed" panose="02050806060905020404" pitchFamily="18" charset="0"/>
            </a:endParaRPr>
          </a:p>
        </p:txBody>
      </p:sp>
      <p:sp>
        <p:nvSpPr>
          <p:cNvPr id="9231" name="AutoShape 15"/>
          <p:cNvSpPr>
            <a:spLocks noChangeArrowheads="1"/>
          </p:cNvSpPr>
          <p:nvPr/>
        </p:nvSpPr>
        <p:spPr bwMode="auto">
          <a:xfrm>
            <a:off x="1273175" y="1493838"/>
            <a:ext cx="6553200" cy="866775"/>
          </a:xfrm>
          <a:prstGeom prst="roundRect">
            <a:avLst>
              <a:gd name="adj" fmla="val 16667"/>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rnd">
                <a:solidFill>
                  <a:srgbClr val="C0C0C0"/>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s-CO" dirty="0">
              <a:solidFill>
                <a:srgbClr val="000000"/>
              </a:solidFill>
            </a:endParaRPr>
          </a:p>
        </p:txBody>
      </p:sp>
      <p:pic>
        <p:nvPicPr>
          <p:cNvPr id="9244" name="Picture 28" descr="3"/>
          <p:cNvPicPr>
            <a:picLocks noChangeAspect="1" noChangeArrowheads="1"/>
          </p:cNvPicPr>
          <p:nvPr/>
        </p:nvPicPr>
        <p:blipFill>
          <a:blip r:embed="rId2">
            <a:extLst>
              <a:ext uri="{28A0092B-C50C-407E-A947-70E740481C1C}">
                <a14:useLocalDpi xmlns:a14="http://schemas.microsoft.com/office/drawing/2010/main" val="0"/>
              </a:ext>
            </a:extLst>
          </a:blip>
          <a:srcRect r="18698"/>
          <a:stretch>
            <a:fillRect/>
          </a:stretch>
        </p:blipFill>
        <p:spPr bwMode="auto">
          <a:xfrm>
            <a:off x="7020272" y="3263553"/>
            <a:ext cx="1857375"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251520" y="1493838"/>
            <a:ext cx="6768752" cy="3539430"/>
          </a:xfrm>
          <a:prstGeom prst="rect">
            <a:avLst/>
          </a:prstGeom>
          <a:noFill/>
        </p:spPr>
        <p:txBody>
          <a:bodyPr wrap="square" rtlCol="0">
            <a:spAutoFit/>
          </a:bodyPr>
          <a:lstStyle/>
          <a:p>
            <a:pPr algn="just"/>
            <a:r>
              <a:rPr lang="es-CO" sz="2800" dirty="0"/>
              <a:t>H</a:t>
            </a:r>
            <a:r>
              <a:rPr lang="es-CO" sz="2800" dirty="0" smtClean="0"/>
              <a:t>orizonte </a:t>
            </a:r>
            <a:r>
              <a:rPr lang="es-CO" sz="2800" dirty="0"/>
              <a:t>de trabajo hacia el cual debe tender la institución. En </a:t>
            </a:r>
            <a:r>
              <a:rPr lang="es-CO" sz="2800" dirty="0" smtClean="0"/>
              <a:t>él se </a:t>
            </a:r>
            <a:r>
              <a:rPr lang="es-CO" sz="2800" dirty="0"/>
              <a:t>definen las prioridades y las directrices del quehacer escolar, alrededor de unos ejes y unas dimensiones como </a:t>
            </a:r>
            <a:r>
              <a:rPr lang="es-CO" sz="2800" dirty="0" smtClean="0"/>
              <a:t>por ejemplo </a:t>
            </a:r>
            <a:r>
              <a:rPr lang="es-CO" sz="2800" dirty="0"/>
              <a:t>la comunicación, la participación, la investigación, el análisis y la reflexión </a:t>
            </a:r>
            <a:r>
              <a:rPr lang="es-CO" sz="2800" dirty="0" smtClean="0"/>
              <a:t>permanentes.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3" y="513262"/>
            <a:ext cx="7488832" cy="461665"/>
          </a:xfrm>
          <a:prstGeom prst="rect">
            <a:avLst/>
          </a:prstGeom>
        </p:spPr>
        <p:txBody>
          <a:bodyPr wrap="square">
            <a:spAutoFit/>
          </a:bodyPr>
          <a:lstStyle/>
          <a:p>
            <a:pPr algn="ctr"/>
            <a:r>
              <a:rPr lang="es-CO" sz="2400" b="1" dirty="0"/>
              <a:t>La evaluación de </a:t>
            </a:r>
            <a:r>
              <a:rPr lang="es-CO" sz="2400" b="1" dirty="0" smtClean="0"/>
              <a:t>procesos</a:t>
            </a:r>
          </a:p>
        </p:txBody>
      </p:sp>
      <p:sp>
        <p:nvSpPr>
          <p:cNvPr id="3" name="2 Rectángulo"/>
          <p:cNvSpPr/>
          <p:nvPr/>
        </p:nvSpPr>
        <p:spPr>
          <a:xfrm>
            <a:off x="3851920" y="1867180"/>
            <a:ext cx="4668423" cy="1323439"/>
          </a:xfrm>
          <a:prstGeom prst="rect">
            <a:avLst/>
          </a:prstGeom>
        </p:spPr>
        <p:txBody>
          <a:bodyPr wrap="square">
            <a:spAutoFit/>
          </a:bodyPr>
          <a:lstStyle/>
          <a:p>
            <a:pPr marL="0" indent="0" algn="just">
              <a:buNone/>
            </a:pPr>
            <a:r>
              <a:rPr lang="es-CO" sz="2000" dirty="0" smtClean="0"/>
              <a:t>Es </a:t>
            </a:r>
            <a:r>
              <a:rPr lang="es-CO" sz="2000" dirty="0"/>
              <a:t>necesario contar con instrumentos de seguimiento semanal, mensual, bimensual, que permitan describir los avances que se van dando.</a:t>
            </a:r>
          </a:p>
        </p:txBody>
      </p:sp>
      <p:sp>
        <p:nvSpPr>
          <p:cNvPr id="4" name="3 Rectángulo"/>
          <p:cNvSpPr/>
          <p:nvPr/>
        </p:nvSpPr>
        <p:spPr>
          <a:xfrm>
            <a:off x="539553" y="3717032"/>
            <a:ext cx="7771571" cy="2554545"/>
          </a:xfrm>
          <a:prstGeom prst="rect">
            <a:avLst/>
          </a:prstGeom>
        </p:spPr>
        <p:txBody>
          <a:bodyPr wrap="square">
            <a:spAutoFit/>
          </a:bodyPr>
          <a:lstStyle/>
          <a:p>
            <a:pPr algn="just"/>
            <a:r>
              <a:rPr lang="es-CO" sz="2000" dirty="0"/>
              <a:t>La sistematización de las prácticas, lo mismo que los actos evaluativos puntuales, arrojan información que debe ser interpretada desde diferentes </a:t>
            </a:r>
            <a:r>
              <a:rPr lang="es-CO" sz="2000" dirty="0" smtClean="0"/>
              <a:t>niveles. </a:t>
            </a:r>
            <a:r>
              <a:rPr lang="es-CO" sz="2000" dirty="0"/>
              <a:t>Al diseñar unidades de trabajo o proyectos para el área de lenguaje se está poniendo en juego una concepción sobre los procesos de conocimiento. El modelo es el referente, la guía. Con base en él se realiza la selección de estrategias,</a:t>
            </a:r>
          </a:p>
          <a:p>
            <a:pPr marL="0" indent="0" algn="just">
              <a:buNone/>
            </a:pPr>
            <a:endParaRPr lang="es-CO" sz="2000" dirty="0"/>
          </a:p>
        </p:txBody>
      </p:sp>
      <p:pic>
        <p:nvPicPr>
          <p:cNvPr id="7" name="6 Imagen" descr="Resultado de imagen para imagenes de comprension lectora"/>
          <p:cNvPicPr/>
          <p:nvPr/>
        </p:nvPicPr>
        <p:blipFill>
          <a:blip r:embed="rId2">
            <a:extLst>
              <a:ext uri="{28A0092B-C50C-407E-A947-70E740481C1C}">
                <a14:useLocalDpi xmlns:a14="http://schemas.microsoft.com/office/drawing/2010/main" val="0"/>
              </a:ext>
            </a:extLst>
          </a:blip>
          <a:srcRect/>
          <a:stretch>
            <a:fillRect/>
          </a:stretch>
        </p:blipFill>
        <p:spPr bwMode="auto">
          <a:xfrm>
            <a:off x="562325" y="1484784"/>
            <a:ext cx="3157675" cy="1944216"/>
          </a:xfrm>
          <a:prstGeom prst="rect">
            <a:avLst/>
          </a:prstGeom>
          <a:noFill/>
          <a:ln>
            <a:noFill/>
          </a:ln>
        </p:spPr>
      </p:pic>
    </p:spTree>
    <p:extLst>
      <p:ext uri="{BB962C8B-B14F-4D97-AF65-F5344CB8AC3E}">
        <p14:creationId xmlns:p14="http://schemas.microsoft.com/office/powerpoint/2010/main" val="28229702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1" y="277197"/>
            <a:ext cx="7771571" cy="830997"/>
          </a:xfrm>
          <a:prstGeom prst="rect">
            <a:avLst/>
          </a:prstGeom>
        </p:spPr>
        <p:txBody>
          <a:bodyPr wrap="square">
            <a:spAutoFit/>
          </a:bodyPr>
          <a:lstStyle/>
          <a:p>
            <a:pPr algn="ctr"/>
            <a:r>
              <a:rPr lang="es-CO" sz="2400" b="1" dirty="0"/>
              <a:t>La evaluación de procesos: </a:t>
            </a:r>
            <a:endParaRPr lang="es-CO" sz="2400" b="1" dirty="0" smtClean="0"/>
          </a:p>
          <a:p>
            <a:pPr algn="ctr"/>
            <a:r>
              <a:rPr lang="es-CO" sz="2400" b="1" dirty="0" smtClean="0"/>
              <a:t>La </a:t>
            </a:r>
            <a:r>
              <a:rPr lang="es-CO" sz="2400" b="1" dirty="0"/>
              <a:t>evaluación referida a los estados iniciales</a:t>
            </a:r>
            <a:endParaRPr lang="es-CO" sz="2400" dirty="0"/>
          </a:p>
        </p:txBody>
      </p:sp>
      <p:sp>
        <p:nvSpPr>
          <p:cNvPr id="3" name="2 Rectángulo"/>
          <p:cNvSpPr/>
          <p:nvPr/>
        </p:nvSpPr>
        <p:spPr>
          <a:xfrm>
            <a:off x="562325" y="1556792"/>
            <a:ext cx="4043834" cy="2246769"/>
          </a:xfrm>
          <a:prstGeom prst="rect">
            <a:avLst/>
          </a:prstGeom>
        </p:spPr>
        <p:txBody>
          <a:bodyPr wrap="square">
            <a:spAutoFit/>
          </a:bodyPr>
          <a:lstStyle/>
          <a:p>
            <a:pPr algn="just"/>
            <a:r>
              <a:rPr lang="es-CO" sz="2000" dirty="0"/>
              <a:t>Supone el manejo de ciertos saberes, habilidades y actitudes. </a:t>
            </a:r>
            <a:endParaRPr lang="es-CO" sz="2000" dirty="0" smtClean="0"/>
          </a:p>
          <a:p>
            <a:pPr algn="just"/>
            <a:r>
              <a:rPr lang="es-CO" sz="2000" dirty="0" smtClean="0"/>
              <a:t>Es </a:t>
            </a:r>
            <a:r>
              <a:rPr lang="es-CO" sz="2000" dirty="0"/>
              <a:t>necesario poner en marcha algún tipo de estrategia que permita reconstruir el estado inicial, real, del grupo con el que se inicia un proceso </a:t>
            </a:r>
            <a:r>
              <a:rPr lang="es-CO" sz="2000" dirty="0" smtClean="0"/>
              <a:t>educativo.</a:t>
            </a:r>
            <a:endParaRPr lang="es-CO" sz="2000" dirty="0"/>
          </a:p>
        </p:txBody>
      </p:sp>
      <p:sp>
        <p:nvSpPr>
          <p:cNvPr id="4" name="3 Rectángulo"/>
          <p:cNvSpPr/>
          <p:nvPr/>
        </p:nvSpPr>
        <p:spPr>
          <a:xfrm>
            <a:off x="562325" y="4221088"/>
            <a:ext cx="8042123" cy="1938992"/>
          </a:xfrm>
          <a:prstGeom prst="rect">
            <a:avLst/>
          </a:prstGeom>
        </p:spPr>
        <p:txBody>
          <a:bodyPr wrap="square">
            <a:spAutoFit/>
          </a:bodyPr>
          <a:lstStyle/>
          <a:p>
            <a:pPr algn="just"/>
            <a:r>
              <a:rPr lang="es-CO" sz="2000" dirty="0"/>
              <a:t>Una charla informal con el grupo puede ser suficiente para tener una idea del estado de los conocimientos y competencias de los estudiantes. Es probable que el punto de partida que estaba pensado no corresponda con la realidad. Al evaluar los estados iniciales ya se está poniendo a prueba el modelo y se están comenzando a realizar los ajustes.</a:t>
            </a:r>
          </a:p>
        </p:txBody>
      </p:sp>
      <p:pic>
        <p:nvPicPr>
          <p:cNvPr id="6" name="5 Imagen" descr="Resultado de imagen para imagenes de comprension lectora"/>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333507"/>
            <a:ext cx="3744416" cy="2887581"/>
          </a:xfrm>
          <a:prstGeom prst="rect">
            <a:avLst/>
          </a:prstGeom>
          <a:noFill/>
          <a:ln>
            <a:noFill/>
          </a:ln>
        </p:spPr>
      </p:pic>
    </p:spTree>
    <p:extLst>
      <p:ext uri="{BB962C8B-B14F-4D97-AF65-F5344CB8AC3E}">
        <p14:creationId xmlns:p14="http://schemas.microsoft.com/office/powerpoint/2010/main" val="38904217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1" y="277197"/>
            <a:ext cx="7771571" cy="830997"/>
          </a:xfrm>
          <a:prstGeom prst="rect">
            <a:avLst/>
          </a:prstGeom>
        </p:spPr>
        <p:txBody>
          <a:bodyPr wrap="square">
            <a:spAutoFit/>
          </a:bodyPr>
          <a:lstStyle/>
          <a:p>
            <a:pPr algn="ctr"/>
            <a:r>
              <a:rPr lang="es-CO" sz="2400" b="1" dirty="0"/>
              <a:t>La evaluación referida al sujeto: </a:t>
            </a:r>
            <a:endParaRPr lang="es-CO" sz="2400" b="1" dirty="0" smtClean="0"/>
          </a:p>
          <a:p>
            <a:pPr algn="ctr"/>
            <a:r>
              <a:rPr lang="es-CO" sz="2400" b="1" dirty="0" smtClean="0"/>
              <a:t>los </a:t>
            </a:r>
            <a:r>
              <a:rPr lang="es-CO" sz="2400" b="1" dirty="0"/>
              <a:t>procesos individuales</a:t>
            </a:r>
            <a:endParaRPr lang="es-CO" sz="2400" dirty="0"/>
          </a:p>
        </p:txBody>
      </p:sp>
      <p:sp>
        <p:nvSpPr>
          <p:cNvPr id="3" name="2 Rectángulo"/>
          <p:cNvSpPr/>
          <p:nvPr/>
        </p:nvSpPr>
        <p:spPr>
          <a:xfrm>
            <a:off x="550937" y="1340768"/>
            <a:ext cx="7748797" cy="707886"/>
          </a:xfrm>
          <a:prstGeom prst="rect">
            <a:avLst/>
          </a:prstGeom>
        </p:spPr>
        <p:txBody>
          <a:bodyPr wrap="square">
            <a:spAutoFit/>
          </a:bodyPr>
          <a:lstStyle/>
          <a:p>
            <a:pPr algn="just"/>
            <a:r>
              <a:rPr lang="es-CO" sz="2000" dirty="0"/>
              <a:t>La evaluación masiva, basada en una escala común, desligada del proceso educativo personal, puede resultar engañosa. </a:t>
            </a:r>
          </a:p>
        </p:txBody>
      </p:sp>
      <p:sp>
        <p:nvSpPr>
          <p:cNvPr id="4" name="3 Rectángulo"/>
          <p:cNvSpPr/>
          <p:nvPr/>
        </p:nvSpPr>
        <p:spPr>
          <a:xfrm>
            <a:off x="562325" y="4221088"/>
            <a:ext cx="8042123" cy="2246769"/>
          </a:xfrm>
          <a:prstGeom prst="rect">
            <a:avLst/>
          </a:prstGeom>
        </p:spPr>
        <p:txBody>
          <a:bodyPr wrap="square">
            <a:spAutoFit/>
          </a:bodyPr>
          <a:lstStyle/>
          <a:p>
            <a:pPr algn="just"/>
            <a:r>
              <a:rPr lang="es-CO" sz="2000" dirty="0"/>
              <a:t>Al evaluar procesos es necesario respetar los ritmos particulares. El cambio en los procesos sólo tiene sentido  en relación con los diferentes momentos por los que atraviesa el estudiante;  Los ritmos de aprendizaje,  los intereses, son individuales. En los procesos evaluativos es necesario asignarle responsabilidad y autonomía al estudiante.  En el seguimiento de sus procesos, el docente cumple la función de coordinar y monitorear el proceso macro</a:t>
            </a:r>
            <a:r>
              <a:rPr lang="es-CO" sz="2000" dirty="0" smtClean="0"/>
              <a:t>.</a:t>
            </a:r>
            <a:endParaRPr lang="es-CO" sz="2000" dirty="0"/>
          </a:p>
        </p:txBody>
      </p:sp>
      <p:pic>
        <p:nvPicPr>
          <p:cNvPr id="7" name="6 Imagen"/>
          <p:cNvPicPr/>
          <p:nvPr/>
        </p:nvPicPr>
        <p:blipFill rotWithShape="1">
          <a:blip r:embed="rId2"/>
          <a:srcRect l="9524" t="32747" r="45617" b="14943"/>
          <a:stretch/>
        </p:blipFill>
        <p:spPr bwMode="auto">
          <a:xfrm>
            <a:off x="1835696" y="2047197"/>
            <a:ext cx="4954994" cy="21025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07926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ctrTitle"/>
          </p:nvPr>
        </p:nvSpPr>
        <p:spPr/>
        <p:txBody>
          <a:bodyPr/>
          <a:lstStyle/>
          <a:p>
            <a:r>
              <a:rPr lang="en-US" altLang="es-CO" sz="5000" dirty="0"/>
              <a:t>Thank You!</a:t>
            </a:r>
          </a:p>
        </p:txBody>
      </p:sp>
      <p:sp>
        <p:nvSpPr>
          <p:cNvPr id="39941" name="Rectangle 5"/>
          <p:cNvSpPr>
            <a:spLocks noGrp="1" noChangeArrowheads="1"/>
          </p:cNvSpPr>
          <p:nvPr>
            <p:ph type="subTitle" idx="1"/>
          </p:nvPr>
        </p:nvSpPr>
        <p:spPr>
          <a:xfrm>
            <a:off x="1371600" y="6184900"/>
            <a:ext cx="6400800" cy="342900"/>
          </a:xfrm>
        </p:spPr>
        <p:txBody>
          <a:bodyPr/>
          <a:lstStyle/>
          <a:p>
            <a:pPr>
              <a:lnSpc>
                <a:spcPct val="90000"/>
              </a:lnSpc>
            </a:pPr>
            <a:r>
              <a:rPr lang="en-US" altLang="es-CO" dirty="0" smtClean="0"/>
              <a:t>IE SAMARIA</a:t>
            </a:r>
            <a:endParaRPr lang="en-US" altLang="es-CO"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58763"/>
            <a:ext cx="8435280" cy="944562"/>
          </a:xfrm>
        </p:spPr>
        <p:txBody>
          <a:bodyPr/>
          <a:lstStyle/>
          <a:p>
            <a:pPr algn="ctr"/>
            <a:r>
              <a:rPr lang="es-CO" sz="4800" dirty="0" smtClean="0">
                <a:latin typeface="Bernard MT Condensed" panose="02050806060905020404" pitchFamily="18" charset="0"/>
              </a:rPr>
              <a:t>CONCEPTO DE COMPETENCIA</a:t>
            </a:r>
            <a:endParaRPr lang="es-CO" sz="4800" dirty="0">
              <a:latin typeface="Bernard MT Condensed" panose="02050806060905020404" pitchFamily="18" charset="0"/>
            </a:endParaRPr>
          </a:p>
        </p:txBody>
      </p:sp>
      <p:sp>
        <p:nvSpPr>
          <p:cNvPr id="5" name="CuadroTexto 4"/>
          <p:cNvSpPr txBox="1"/>
          <p:nvPr/>
        </p:nvSpPr>
        <p:spPr>
          <a:xfrm>
            <a:off x="971600" y="2132856"/>
            <a:ext cx="7272808" cy="3672408"/>
          </a:xfrm>
          <a:prstGeom prst="rect">
            <a:avLst/>
          </a:prstGeom>
          <a:noFill/>
        </p:spPr>
        <p:txBody>
          <a:bodyPr wrap="square" rtlCol="0">
            <a:spAutoFit/>
          </a:bodyPr>
          <a:lstStyle/>
          <a:p>
            <a:endParaRPr lang="es-CO" dirty="0"/>
          </a:p>
        </p:txBody>
      </p:sp>
      <p:sp>
        <p:nvSpPr>
          <p:cNvPr id="6" name="Rectángulo 5"/>
          <p:cNvSpPr/>
          <p:nvPr/>
        </p:nvSpPr>
        <p:spPr>
          <a:xfrm>
            <a:off x="611560" y="1720840"/>
            <a:ext cx="8064896" cy="1754326"/>
          </a:xfrm>
          <a:prstGeom prst="rect">
            <a:avLst/>
          </a:prstGeom>
        </p:spPr>
        <p:txBody>
          <a:bodyPr wrap="square">
            <a:spAutoFit/>
          </a:bodyPr>
          <a:lstStyle/>
          <a:p>
            <a:r>
              <a:rPr lang="es-CO" dirty="0" smtClean="0"/>
              <a:t>“ </a:t>
            </a:r>
            <a:r>
              <a:rPr lang="es-CO" b="1" dirty="0" smtClean="0"/>
              <a:t>Son las </a:t>
            </a:r>
            <a:r>
              <a:rPr lang="es-CO" b="1" dirty="0"/>
              <a:t>capacidades con que un sujeto cuenta para ....”. Pero es</a:t>
            </a:r>
          </a:p>
          <a:p>
            <a:r>
              <a:rPr lang="es-CO" b="1" dirty="0"/>
              <a:t>claro que estas competencias, o más bien el nivel de desarrollo de las mismas, sólo se visualiza a través </a:t>
            </a:r>
            <a:r>
              <a:rPr lang="es-CO" b="1" dirty="0" smtClean="0"/>
              <a:t>de desempeños</a:t>
            </a:r>
            <a:r>
              <a:rPr lang="es-CO" b="1" dirty="0"/>
              <a:t>, de acciones, sea en el campo social, cognitivo, cultural, estético o físico. Ésta parece ser una de </a:t>
            </a:r>
            <a:r>
              <a:rPr lang="es-CO" b="1" dirty="0" smtClean="0"/>
              <a:t>las características </a:t>
            </a:r>
            <a:r>
              <a:rPr lang="es-CO" b="1" dirty="0"/>
              <a:t>básicas de la noción de competencia, el estar referidas a una situación de </a:t>
            </a:r>
            <a:r>
              <a:rPr lang="es-CO" b="1" dirty="0" smtClean="0"/>
              <a:t>desempeño</a:t>
            </a:r>
            <a:r>
              <a:rPr lang="es-CO" b="1" dirty="0"/>
              <a:t>, de </a:t>
            </a:r>
            <a:r>
              <a:rPr lang="es-CO" b="1" dirty="0" smtClean="0"/>
              <a:t>actuación, específica.</a:t>
            </a:r>
            <a:endParaRPr lang="es-CO" b="1" dirty="0"/>
          </a:p>
        </p:txBody>
      </p:sp>
    </p:spTree>
    <p:extLst>
      <p:ext uri="{BB962C8B-B14F-4D97-AF65-F5344CB8AC3E}">
        <p14:creationId xmlns:p14="http://schemas.microsoft.com/office/powerpoint/2010/main" val="2142161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3"/>
          <p:cNvSpPr>
            <a:spLocks noChangeArrowheads="1"/>
          </p:cNvSpPr>
          <p:nvPr/>
        </p:nvSpPr>
        <p:spPr bwMode="ltGray">
          <a:xfrm>
            <a:off x="5783263" y="1676400"/>
            <a:ext cx="2273300" cy="536575"/>
          </a:xfrm>
          <a:prstGeom prst="roundRect">
            <a:avLst>
              <a:gd name="adj" fmla="val 16667"/>
            </a:avLst>
          </a:prstGeom>
          <a:solidFill>
            <a:schemeClr val="folHlink"/>
          </a:soli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algn="ctr"/>
            <a:r>
              <a:rPr lang="es-CO" sz="2000" b="1" dirty="0" smtClean="0">
                <a:ln w="0"/>
                <a:effectLst>
                  <a:outerShdw blurRad="38100" dist="19050" dir="2700000" algn="tl" rotWithShape="0">
                    <a:schemeClr val="dk1">
                      <a:alpha val="40000"/>
                    </a:schemeClr>
                  </a:outerShdw>
                </a:effectLst>
              </a:rPr>
              <a:t>TEXTUAL</a:t>
            </a:r>
            <a:endParaRPr lang="es-CO" sz="2000" b="1" dirty="0">
              <a:ln w="0"/>
              <a:effectLst>
                <a:outerShdw blurRad="38100" dist="19050" dir="2700000" algn="tl" rotWithShape="0">
                  <a:schemeClr val="dk1">
                    <a:alpha val="40000"/>
                  </a:schemeClr>
                </a:outerShdw>
              </a:effectLst>
            </a:endParaRPr>
          </a:p>
        </p:txBody>
      </p:sp>
      <p:grpSp>
        <p:nvGrpSpPr>
          <p:cNvPr id="12293" name="Group 5"/>
          <p:cNvGrpSpPr>
            <a:grpSpLocks/>
          </p:cNvGrpSpPr>
          <p:nvPr/>
        </p:nvGrpSpPr>
        <p:grpSpPr bwMode="auto">
          <a:xfrm>
            <a:off x="6315075" y="3222625"/>
            <a:ext cx="2273300" cy="536575"/>
            <a:chOff x="3964" y="2071"/>
            <a:chExt cx="1484" cy="330"/>
          </a:xfrm>
        </p:grpSpPr>
        <p:sp>
          <p:nvSpPr>
            <p:cNvPr id="12294" name="AutoShape 6"/>
            <p:cNvSpPr>
              <a:spLocks noChangeArrowheads="1"/>
            </p:cNvSpPr>
            <p:nvPr/>
          </p:nvSpPr>
          <p:spPr bwMode="gray">
            <a:xfrm>
              <a:off x="3964" y="2071"/>
              <a:ext cx="1484" cy="330"/>
            </a:xfrm>
            <a:prstGeom prst="roundRect">
              <a:avLst>
                <a:gd name="adj" fmla="val 16667"/>
              </a:avLst>
            </a:prstGeom>
            <a:solidFill>
              <a:schemeClr val="hlink"/>
            </a:soli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s-CO"/>
            </a:p>
          </p:txBody>
        </p:sp>
        <p:sp>
          <p:nvSpPr>
            <p:cNvPr id="12295" name="AutoShape 7"/>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algn="ctr"/>
              <a:r>
                <a:rPr lang="es-CO" b="1" dirty="0" smtClean="0"/>
                <a:t>PRAGMATICA</a:t>
              </a:r>
              <a:endParaRPr lang="es-CO" b="1" dirty="0"/>
            </a:p>
          </p:txBody>
        </p:sp>
      </p:grpSp>
      <p:sp>
        <p:nvSpPr>
          <p:cNvPr id="12297" name="AutoShape 9"/>
          <p:cNvSpPr>
            <a:spLocks noChangeArrowheads="1"/>
          </p:cNvSpPr>
          <p:nvPr/>
        </p:nvSpPr>
        <p:spPr bwMode="ltGray">
          <a:xfrm>
            <a:off x="5791200" y="4822825"/>
            <a:ext cx="2273300" cy="536575"/>
          </a:xfrm>
          <a:prstGeom prst="roundRect">
            <a:avLst>
              <a:gd name="adj" fmla="val 16667"/>
            </a:avLst>
          </a:prstGeom>
          <a:solidFill>
            <a:schemeClr val="accent2"/>
          </a:soli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algn="ctr"/>
            <a:r>
              <a:rPr lang="es-CO" b="1" dirty="0" smtClean="0"/>
              <a:t>ENCICLOPEDICA</a:t>
            </a:r>
            <a:endParaRPr lang="es-CO" b="1" dirty="0"/>
          </a:p>
        </p:txBody>
      </p:sp>
      <p:grpSp>
        <p:nvGrpSpPr>
          <p:cNvPr id="12299" name="Group 11"/>
          <p:cNvGrpSpPr>
            <a:grpSpLocks/>
          </p:cNvGrpSpPr>
          <p:nvPr/>
        </p:nvGrpSpPr>
        <p:grpSpPr bwMode="auto">
          <a:xfrm>
            <a:off x="966788" y="4822825"/>
            <a:ext cx="2273300" cy="536575"/>
            <a:chOff x="3964" y="2071"/>
            <a:chExt cx="1484" cy="330"/>
          </a:xfrm>
        </p:grpSpPr>
        <p:sp>
          <p:nvSpPr>
            <p:cNvPr id="12300" name="AutoShape 12"/>
            <p:cNvSpPr>
              <a:spLocks noChangeArrowheads="1"/>
            </p:cNvSpPr>
            <p:nvPr/>
          </p:nvSpPr>
          <p:spPr bwMode="ltGray">
            <a:xfrm>
              <a:off x="3964" y="2071"/>
              <a:ext cx="1484" cy="330"/>
            </a:xfrm>
            <a:prstGeom prst="roundRect">
              <a:avLst>
                <a:gd name="adj" fmla="val 16667"/>
              </a:avLst>
            </a:prstGeom>
            <a:solidFill>
              <a:schemeClr val="accent2"/>
            </a:soli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algn="just"/>
              <a:endParaRPr lang="es-CO"/>
            </a:p>
          </p:txBody>
        </p:sp>
        <p:sp>
          <p:nvSpPr>
            <p:cNvPr id="12301" name="AutoShape 13"/>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algn="ctr"/>
              <a:r>
                <a:rPr lang="es-CO" b="1" dirty="0" smtClean="0"/>
                <a:t>SINTACTICA</a:t>
              </a:r>
              <a:endParaRPr lang="es-CO" b="1" dirty="0"/>
            </a:p>
          </p:txBody>
        </p:sp>
      </p:grpSp>
      <p:sp>
        <p:nvSpPr>
          <p:cNvPr id="12303" name="AutoShape 15"/>
          <p:cNvSpPr>
            <a:spLocks noChangeArrowheads="1"/>
          </p:cNvSpPr>
          <p:nvPr/>
        </p:nvSpPr>
        <p:spPr bwMode="gray">
          <a:xfrm>
            <a:off x="466725" y="3222625"/>
            <a:ext cx="2273300" cy="536575"/>
          </a:xfrm>
          <a:prstGeom prst="roundRect">
            <a:avLst>
              <a:gd name="adj" fmla="val 16667"/>
            </a:avLst>
          </a:prstGeom>
          <a:solidFill>
            <a:schemeClr val="hlink"/>
          </a:soli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algn="ctr"/>
            <a:r>
              <a:rPr lang="es-CO" b="1" dirty="0" smtClean="0"/>
              <a:t>SEMANTICA</a:t>
            </a:r>
            <a:endParaRPr lang="es-CO" b="1" dirty="0"/>
          </a:p>
        </p:txBody>
      </p:sp>
      <p:sp>
        <p:nvSpPr>
          <p:cNvPr id="12306" name="AutoShape 18"/>
          <p:cNvSpPr>
            <a:spLocks noChangeArrowheads="1"/>
          </p:cNvSpPr>
          <p:nvPr/>
        </p:nvSpPr>
        <p:spPr bwMode="ltGray">
          <a:xfrm>
            <a:off x="966788" y="1676400"/>
            <a:ext cx="2273300" cy="536575"/>
          </a:xfrm>
          <a:prstGeom prst="roundRect">
            <a:avLst>
              <a:gd name="adj" fmla="val 16667"/>
            </a:avLst>
          </a:prstGeom>
          <a:solidFill>
            <a:schemeClr val="folHlink"/>
          </a:soli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r>
              <a:rPr lang="es-CO" b="1" dirty="0" smtClean="0"/>
              <a:t>COMUNICATIVA</a:t>
            </a:r>
            <a:endParaRPr lang="es-CO" b="1" dirty="0"/>
          </a:p>
        </p:txBody>
      </p:sp>
      <p:sp>
        <p:nvSpPr>
          <p:cNvPr id="12308" name="AutoShape 20"/>
          <p:cNvSpPr>
            <a:spLocks noChangeArrowheads="1"/>
          </p:cNvSpPr>
          <p:nvPr/>
        </p:nvSpPr>
        <p:spPr bwMode="gray">
          <a:xfrm rot="39573186">
            <a:off x="4716463" y="2346325"/>
            <a:ext cx="730250" cy="266700"/>
          </a:xfrm>
          <a:prstGeom prst="rightArrow">
            <a:avLst>
              <a:gd name="adj1" fmla="val 35167"/>
              <a:gd name="adj2" fmla="val 110880"/>
            </a:avLst>
          </a:prstGeom>
          <a:gradFill rotWithShape="1">
            <a:gsLst>
              <a:gs pos="0">
                <a:srgbClr val="5F5F5F">
                  <a:gamma/>
                  <a:shade val="89020"/>
                  <a:invGamma/>
                  <a:alpha val="0"/>
                </a:srgbClr>
              </a:gs>
              <a:gs pos="100000">
                <a:srgbClr val="5F5F5F"/>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CO"/>
          </a:p>
        </p:txBody>
      </p:sp>
      <p:sp>
        <p:nvSpPr>
          <p:cNvPr id="12309" name="AutoShape 21"/>
          <p:cNvSpPr>
            <a:spLocks noChangeArrowheads="1"/>
          </p:cNvSpPr>
          <p:nvPr/>
        </p:nvSpPr>
        <p:spPr bwMode="gray">
          <a:xfrm rot="3465783">
            <a:off x="4717257" y="4337844"/>
            <a:ext cx="728662" cy="266700"/>
          </a:xfrm>
          <a:prstGeom prst="rightArrow">
            <a:avLst>
              <a:gd name="adj1" fmla="val 35167"/>
              <a:gd name="adj2" fmla="val 110639"/>
            </a:avLst>
          </a:prstGeom>
          <a:gradFill rotWithShape="1">
            <a:gsLst>
              <a:gs pos="0">
                <a:srgbClr val="5F5F5F">
                  <a:gamma/>
                  <a:shade val="89020"/>
                  <a:invGamma/>
                  <a:alpha val="0"/>
                </a:srgbClr>
              </a:gs>
              <a:gs pos="100000">
                <a:srgbClr val="5F5F5F"/>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CO"/>
          </a:p>
        </p:txBody>
      </p:sp>
      <p:sp>
        <p:nvSpPr>
          <p:cNvPr id="12310" name="AutoShape 22"/>
          <p:cNvSpPr>
            <a:spLocks noChangeArrowheads="1"/>
          </p:cNvSpPr>
          <p:nvPr/>
        </p:nvSpPr>
        <p:spPr bwMode="gray">
          <a:xfrm rot="35969022">
            <a:off x="3595688" y="2417763"/>
            <a:ext cx="728662" cy="265112"/>
          </a:xfrm>
          <a:prstGeom prst="rightArrow">
            <a:avLst>
              <a:gd name="adj1" fmla="val 35167"/>
              <a:gd name="adj2" fmla="val 111302"/>
            </a:avLst>
          </a:prstGeom>
          <a:gradFill rotWithShape="1">
            <a:gsLst>
              <a:gs pos="0">
                <a:srgbClr val="5F5F5F">
                  <a:gamma/>
                  <a:shade val="89020"/>
                  <a:invGamma/>
                  <a:alpha val="0"/>
                </a:srgbClr>
              </a:gs>
              <a:gs pos="100000">
                <a:srgbClr val="5F5F5F"/>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CO"/>
          </a:p>
        </p:txBody>
      </p:sp>
      <p:sp>
        <p:nvSpPr>
          <p:cNvPr id="12311" name="AutoShape 23"/>
          <p:cNvSpPr>
            <a:spLocks noChangeArrowheads="1"/>
          </p:cNvSpPr>
          <p:nvPr/>
        </p:nvSpPr>
        <p:spPr bwMode="gray">
          <a:xfrm rot="7535209">
            <a:off x="3560762" y="4308476"/>
            <a:ext cx="728663" cy="265112"/>
          </a:xfrm>
          <a:prstGeom prst="rightArrow">
            <a:avLst>
              <a:gd name="adj1" fmla="val 35167"/>
              <a:gd name="adj2" fmla="val 111302"/>
            </a:avLst>
          </a:prstGeom>
          <a:gradFill rotWithShape="1">
            <a:gsLst>
              <a:gs pos="0">
                <a:srgbClr val="5F5F5F">
                  <a:gamma/>
                  <a:shade val="89020"/>
                  <a:invGamma/>
                  <a:alpha val="0"/>
                </a:srgbClr>
              </a:gs>
              <a:gs pos="100000">
                <a:srgbClr val="5F5F5F"/>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CO"/>
          </a:p>
        </p:txBody>
      </p:sp>
      <p:sp>
        <p:nvSpPr>
          <p:cNvPr id="12312" name="AutoShape 24"/>
          <p:cNvSpPr>
            <a:spLocks noChangeArrowheads="1"/>
          </p:cNvSpPr>
          <p:nvPr/>
        </p:nvSpPr>
        <p:spPr bwMode="gray">
          <a:xfrm>
            <a:off x="5249863" y="3384550"/>
            <a:ext cx="728662" cy="266700"/>
          </a:xfrm>
          <a:prstGeom prst="rightArrow">
            <a:avLst>
              <a:gd name="adj1" fmla="val 35167"/>
              <a:gd name="adj2" fmla="val 110639"/>
            </a:avLst>
          </a:prstGeom>
          <a:gradFill rotWithShape="1">
            <a:gsLst>
              <a:gs pos="0">
                <a:srgbClr val="5F5F5F">
                  <a:gamma/>
                  <a:shade val="89020"/>
                  <a:invGamma/>
                  <a:alpha val="0"/>
                </a:srgbClr>
              </a:gs>
              <a:gs pos="100000">
                <a:srgbClr val="5F5F5F"/>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CO"/>
          </a:p>
        </p:txBody>
      </p:sp>
      <p:sp>
        <p:nvSpPr>
          <p:cNvPr id="12313" name="AutoShape 25"/>
          <p:cNvSpPr>
            <a:spLocks noChangeArrowheads="1"/>
          </p:cNvSpPr>
          <p:nvPr/>
        </p:nvSpPr>
        <p:spPr bwMode="gray">
          <a:xfrm rot="-10800000">
            <a:off x="3032125" y="3379788"/>
            <a:ext cx="795338" cy="265112"/>
          </a:xfrm>
          <a:prstGeom prst="rightArrow">
            <a:avLst>
              <a:gd name="adj1" fmla="val 35167"/>
              <a:gd name="adj2" fmla="val 121486"/>
            </a:avLst>
          </a:prstGeom>
          <a:gradFill rotWithShape="1">
            <a:gsLst>
              <a:gs pos="0">
                <a:srgbClr val="5F5F5F">
                  <a:gamma/>
                  <a:shade val="89020"/>
                  <a:invGamma/>
                  <a:alpha val="0"/>
                </a:srgbClr>
              </a:gs>
              <a:gs pos="100000">
                <a:srgbClr val="5F5F5F"/>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CO"/>
          </a:p>
        </p:txBody>
      </p:sp>
      <p:sp>
        <p:nvSpPr>
          <p:cNvPr id="12314" name="Oval 26"/>
          <p:cNvSpPr>
            <a:spLocks noChangeArrowheads="1"/>
          </p:cNvSpPr>
          <p:nvPr/>
        </p:nvSpPr>
        <p:spPr bwMode="gray">
          <a:xfrm>
            <a:off x="2798763" y="1757363"/>
            <a:ext cx="3444875" cy="3446462"/>
          </a:xfrm>
          <a:prstGeom prst="ellipse">
            <a:avLst/>
          </a:prstGeom>
          <a:noFill/>
          <a:ln w="38100" algn="ctr">
            <a:solidFill>
              <a:srgbClr val="C0C0C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CO"/>
          </a:p>
        </p:txBody>
      </p:sp>
      <p:grpSp>
        <p:nvGrpSpPr>
          <p:cNvPr id="12315" name="Group 27"/>
          <p:cNvGrpSpPr>
            <a:grpSpLocks/>
          </p:cNvGrpSpPr>
          <p:nvPr/>
        </p:nvGrpSpPr>
        <p:grpSpPr bwMode="auto">
          <a:xfrm>
            <a:off x="3552826" y="2262240"/>
            <a:ext cx="2004202" cy="2246880"/>
            <a:chOff x="2238" y="1769"/>
            <a:chExt cx="1361" cy="1361"/>
          </a:xfrm>
        </p:grpSpPr>
        <p:sp>
          <p:nvSpPr>
            <p:cNvPr id="12316" name="Oval 28"/>
            <p:cNvSpPr>
              <a:spLocks noChangeArrowheads="1"/>
            </p:cNvSpPr>
            <p:nvPr/>
          </p:nvSpPr>
          <p:spPr bwMode="gray">
            <a:xfrm>
              <a:off x="2238" y="1769"/>
              <a:ext cx="1361" cy="1361"/>
            </a:xfrm>
            <a:prstGeom prst="ellipse">
              <a:avLst/>
            </a:prstGeom>
            <a:gradFill rotWithShape="1">
              <a:gsLst>
                <a:gs pos="0">
                  <a:srgbClr val="0099CC">
                    <a:gamma/>
                    <a:tint val="42353"/>
                    <a:invGamma/>
                  </a:srgbClr>
                </a:gs>
                <a:gs pos="50000">
                  <a:srgbClr val="0099CC"/>
                </a:gs>
                <a:gs pos="100000">
                  <a:srgbClr val="0099CC">
                    <a:gamma/>
                    <a:tint val="42353"/>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CO"/>
            </a:p>
          </p:txBody>
        </p:sp>
        <p:sp>
          <p:nvSpPr>
            <p:cNvPr id="12317" name="Oval 29"/>
            <p:cNvSpPr>
              <a:spLocks noChangeArrowheads="1"/>
            </p:cNvSpPr>
            <p:nvPr/>
          </p:nvSpPr>
          <p:spPr bwMode="gray">
            <a:xfrm>
              <a:off x="2327" y="1858"/>
              <a:ext cx="1183" cy="1183"/>
            </a:xfrm>
            <a:prstGeom prst="ellipse">
              <a:avLst/>
            </a:prstGeom>
            <a:gradFill rotWithShape="1">
              <a:gsLst>
                <a:gs pos="0">
                  <a:srgbClr val="0099CC">
                    <a:gamma/>
                    <a:shade val="54118"/>
                    <a:invGamma/>
                  </a:srgbClr>
                </a:gs>
                <a:gs pos="50000">
                  <a:srgbClr val="0099CC"/>
                </a:gs>
                <a:gs pos="100000">
                  <a:srgbClr val="0099CC">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CO"/>
            </a:p>
          </p:txBody>
        </p:sp>
        <p:sp>
          <p:nvSpPr>
            <p:cNvPr id="12318" name="Oval 30"/>
            <p:cNvSpPr>
              <a:spLocks noChangeArrowheads="1"/>
            </p:cNvSpPr>
            <p:nvPr/>
          </p:nvSpPr>
          <p:spPr bwMode="gray">
            <a:xfrm>
              <a:off x="2328" y="1860"/>
              <a:ext cx="1183" cy="1183"/>
            </a:xfrm>
            <a:prstGeom prst="ellipse">
              <a:avLst/>
            </a:prstGeom>
            <a:gradFill rotWithShape="1">
              <a:gsLst>
                <a:gs pos="0">
                  <a:srgbClr val="0099CC">
                    <a:gamma/>
                    <a:shade val="63529"/>
                    <a:invGamma/>
                  </a:srgbClr>
                </a:gs>
                <a:gs pos="100000">
                  <a:srgbClr val="0099CC">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CO"/>
            </a:p>
          </p:txBody>
        </p:sp>
        <p:sp>
          <p:nvSpPr>
            <p:cNvPr id="12319" name="Oval 31"/>
            <p:cNvSpPr>
              <a:spLocks noChangeArrowheads="1"/>
            </p:cNvSpPr>
            <p:nvPr/>
          </p:nvSpPr>
          <p:spPr bwMode="gray">
            <a:xfrm>
              <a:off x="2391" y="1917"/>
              <a:ext cx="1065" cy="106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CO"/>
            </a:p>
          </p:txBody>
        </p:sp>
        <p:grpSp>
          <p:nvGrpSpPr>
            <p:cNvPr id="12320" name="Group 32"/>
            <p:cNvGrpSpPr>
              <a:grpSpLocks/>
            </p:cNvGrpSpPr>
            <p:nvPr/>
          </p:nvGrpSpPr>
          <p:grpSpPr bwMode="auto">
            <a:xfrm>
              <a:off x="2410" y="1929"/>
              <a:ext cx="1031" cy="1031"/>
              <a:chOff x="4166" y="1706"/>
              <a:chExt cx="1252" cy="1252"/>
            </a:xfrm>
          </p:grpSpPr>
          <p:sp>
            <p:nvSpPr>
              <p:cNvPr id="12321" name="Oval 3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CO"/>
              </a:p>
            </p:txBody>
          </p:sp>
          <p:sp>
            <p:nvSpPr>
              <p:cNvPr id="12322" name="Oval 3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CO"/>
              </a:p>
            </p:txBody>
          </p:sp>
          <p:sp>
            <p:nvSpPr>
              <p:cNvPr id="12323" name="Oval 3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CO"/>
              </a:p>
            </p:txBody>
          </p:sp>
          <p:sp>
            <p:nvSpPr>
              <p:cNvPr id="12324" name="Oval 36"/>
              <p:cNvSpPr>
                <a:spLocks noChangeArrowheads="1"/>
              </p:cNvSpPr>
              <p:nvPr/>
            </p:nvSpPr>
            <p:spPr bwMode="gray">
              <a:xfrm>
                <a:off x="4263" y="1758"/>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CO"/>
              </a:p>
            </p:txBody>
          </p:sp>
        </p:grpSp>
        <p:sp>
          <p:nvSpPr>
            <p:cNvPr id="12325" name="Text Box 37"/>
            <p:cNvSpPr txBox="1">
              <a:spLocks noChangeArrowheads="1"/>
            </p:cNvSpPr>
            <p:nvPr/>
          </p:nvSpPr>
          <p:spPr bwMode="gray">
            <a:xfrm>
              <a:off x="2871" y="2310"/>
              <a:ext cx="125"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altLang="es-CO" sz="1600" b="1" dirty="0">
                <a:solidFill>
                  <a:srgbClr val="080808"/>
                </a:solidFill>
              </a:endParaRPr>
            </a:p>
          </p:txBody>
        </p:sp>
      </p:grpSp>
      <p:sp>
        <p:nvSpPr>
          <p:cNvPr id="12332" name="Rectangle 44"/>
          <p:cNvSpPr>
            <a:spLocks noGrp="1" noChangeArrowheads="1"/>
          </p:cNvSpPr>
          <p:nvPr>
            <p:ph type="title"/>
          </p:nvPr>
        </p:nvSpPr>
        <p:spPr>
          <a:xfrm>
            <a:off x="457199" y="258763"/>
            <a:ext cx="8131175" cy="944562"/>
          </a:xfrm>
        </p:spPr>
        <p:txBody>
          <a:bodyPr/>
          <a:lstStyle/>
          <a:p>
            <a:pPr algn="ctr"/>
            <a:r>
              <a:rPr lang="en-US" altLang="es-CO" dirty="0" smtClean="0">
                <a:latin typeface="Bernard MT Condensed" panose="02050806060905020404" pitchFamily="18" charset="0"/>
              </a:rPr>
              <a:t>TIPOS DE COMPETENCIAS</a:t>
            </a:r>
            <a:endParaRPr lang="en-US" altLang="es-CO" dirty="0">
              <a:latin typeface="Bernard MT Condensed" panose="02050806060905020404"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CURRÍCULO</a:t>
            </a:r>
            <a:endParaRPr lang="es-CO" dirty="0"/>
          </a:p>
        </p:txBody>
      </p:sp>
      <p:sp>
        <p:nvSpPr>
          <p:cNvPr id="3" name="Marcador de contenido 2"/>
          <p:cNvSpPr>
            <a:spLocks noGrp="1"/>
          </p:cNvSpPr>
          <p:nvPr>
            <p:ph idx="1"/>
          </p:nvPr>
        </p:nvSpPr>
        <p:spPr>
          <a:solidFill>
            <a:schemeClr val="bg1"/>
          </a:solidFill>
          <a:ln>
            <a:solidFill>
              <a:schemeClr val="accent2">
                <a:lumMod val="60000"/>
                <a:lumOff val="40000"/>
              </a:schemeClr>
            </a:solidFill>
          </a:ln>
        </p:spPr>
        <p:txBody>
          <a:bodyPr/>
          <a:lstStyle/>
          <a:p>
            <a:r>
              <a:rPr lang="es-CO" sz="1800" dirty="0"/>
              <a:t>L</a:t>
            </a:r>
            <a:r>
              <a:rPr lang="es-CO" sz="1800" dirty="0" smtClean="0"/>
              <a:t>a </a:t>
            </a:r>
            <a:r>
              <a:rPr lang="es-CO" sz="1800" dirty="0"/>
              <a:t>noción misma de currículo </a:t>
            </a:r>
            <a:r>
              <a:rPr lang="es-CO" sz="1800" dirty="0" smtClean="0"/>
              <a:t>varían </a:t>
            </a:r>
            <a:r>
              <a:rPr lang="es-CO" sz="1800" dirty="0"/>
              <a:t>con los momentos históricos, dependiendo de </a:t>
            </a:r>
            <a:r>
              <a:rPr lang="es-CO" sz="1800" dirty="0" smtClean="0"/>
              <a:t>los avances </a:t>
            </a:r>
            <a:r>
              <a:rPr lang="es-CO" sz="1800" dirty="0"/>
              <a:t>en las ciencias sociales, las investigaciones pedagógicas, el desarrollo de las disciplinas del conocimiento y </a:t>
            </a:r>
            <a:r>
              <a:rPr lang="es-CO" sz="1800" dirty="0" smtClean="0"/>
              <a:t>de las </a:t>
            </a:r>
            <a:r>
              <a:rPr lang="es-CO" sz="1800" dirty="0"/>
              <a:t>didácticas correspondientes. </a:t>
            </a:r>
            <a:endParaRPr lang="es-CO" sz="1800" dirty="0" smtClean="0"/>
          </a:p>
          <a:p>
            <a:r>
              <a:rPr lang="es-CO" sz="1800" dirty="0" smtClean="0"/>
              <a:t>Desde </a:t>
            </a:r>
            <a:r>
              <a:rPr lang="es-CO" sz="1800" dirty="0"/>
              <a:t>hace unas dos décadas, el currículo se ha entendido como una selección </a:t>
            </a:r>
            <a:r>
              <a:rPr lang="es-CO" sz="1800" dirty="0" smtClean="0"/>
              <a:t>y organización </a:t>
            </a:r>
            <a:r>
              <a:rPr lang="es-CO" sz="1800" dirty="0"/>
              <a:t>de objetivos comportamentales, o como la secuenciación de temáticas, que se objetiva en </a:t>
            </a:r>
            <a:r>
              <a:rPr lang="es-CO" sz="1800" dirty="0" smtClean="0"/>
              <a:t>una programación </a:t>
            </a:r>
            <a:r>
              <a:rPr lang="es-CO" sz="1800" dirty="0"/>
              <a:t>detallada en la que se hacen explícitos los tiempos, los medios, los criterios evaluativos. </a:t>
            </a:r>
            <a:endParaRPr lang="es-CO" sz="1800" dirty="0" smtClean="0"/>
          </a:p>
          <a:p>
            <a:r>
              <a:rPr lang="es-CO" sz="1800" dirty="0" smtClean="0"/>
              <a:t>Este </a:t>
            </a:r>
            <a:r>
              <a:rPr lang="es-CO" sz="1800" dirty="0"/>
              <a:t>modelo </a:t>
            </a:r>
            <a:r>
              <a:rPr lang="es-CO" sz="1800" dirty="0" smtClean="0"/>
              <a:t>está sustentado </a:t>
            </a:r>
            <a:r>
              <a:rPr lang="es-CO" sz="1800" dirty="0"/>
              <a:t>en una racionalidad derivada de las ciencias básicas en las que “es posible” organizar y jerarquizar </a:t>
            </a:r>
            <a:r>
              <a:rPr lang="es-CO" sz="1800" dirty="0" smtClean="0"/>
              <a:t>los conceptos </a:t>
            </a:r>
            <a:r>
              <a:rPr lang="es-CO" sz="1800" dirty="0"/>
              <a:t>y teorías consideradas fundamentales y que deben ser parte del trabajo escolar, para de este modo </a:t>
            </a:r>
            <a:r>
              <a:rPr lang="es-CO" sz="1800" dirty="0" smtClean="0"/>
              <a:t>definir unidades </a:t>
            </a:r>
            <a:r>
              <a:rPr lang="es-CO" sz="1800" dirty="0"/>
              <a:t>de trabajo pedagógico</a:t>
            </a:r>
          </a:p>
        </p:txBody>
      </p:sp>
    </p:spTree>
    <p:extLst>
      <p:ext uri="{BB962C8B-B14F-4D97-AF65-F5344CB8AC3E}">
        <p14:creationId xmlns:p14="http://schemas.microsoft.com/office/powerpoint/2010/main" val="2293703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gray">
          <a:xfrm>
            <a:off x="3290093" y="3145623"/>
            <a:ext cx="2587625" cy="3329003"/>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s-CO"/>
          </a:p>
        </p:txBody>
      </p:sp>
      <p:sp>
        <p:nvSpPr>
          <p:cNvPr id="14339" name="AutoShape 3"/>
          <p:cNvSpPr>
            <a:spLocks noChangeArrowheads="1"/>
          </p:cNvSpPr>
          <p:nvPr/>
        </p:nvSpPr>
        <p:spPr bwMode="gray">
          <a:xfrm>
            <a:off x="6077743" y="3124184"/>
            <a:ext cx="2587625" cy="3390331"/>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s-CO"/>
          </a:p>
        </p:txBody>
      </p:sp>
      <p:grpSp>
        <p:nvGrpSpPr>
          <p:cNvPr id="14340" name="Group 4"/>
          <p:cNvGrpSpPr>
            <a:grpSpLocks/>
          </p:cNvGrpSpPr>
          <p:nvPr/>
        </p:nvGrpSpPr>
        <p:grpSpPr bwMode="auto">
          <a:xfrm>
            <a:off x="6103911" y="2552145"/>
            <a:ext cx="2355850" cy="523875"/>
            <a:chOff x="3964" y="2071"/>
            <a:chExt cx="1484" cy="330"/>
          </a:xfrm>
        </p:grpSpPr>
        <p:sp>
          <p:nvSpPr>
            <p:cNvPr id="14341" name="AutoShape 5"/>
            <p:cNvSpPr>
              <a:spLocks noChangeArrowheads="1"/>
            </p:cNvSpPr>
            <p:nvPr/>
          </p:nvSpPr>
          <p:spPr bwMode="ltGray">
            <a:xfrm>
              <a:off x="3964" y="2071"/>
              <a:ext cx="1484" cy="330"/>
            </a:xfrm>
            <a:prstGeom prst="roundRect">
              <a:avLst>
                <a:gd name="adj" fmla="val 16667"/>
              </a:avLst>
            </a:prstGeom>
            <a:solidFill>
              <a:schemeClr val="accent2"/>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s-CO"/>
            </a:p>
          </p:txBody>
        </p:sp>
        <p:sp>
          <p:nvSpPr>
            <p:cNvPr id="14342" name="AutoShape 6"/>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s-CO"/>
            </a:p>
          </p:txBody>
        </p:sp>
      </p:grpSp>
      <p:sp>
        <p:nvSpPr>
          <p:cNvPr id="14343" name="Rectangle 7"/>
          <p:cNvSpPr>
            <a:spLocks noChangeArrowheads="1"/>
          </p:cNvSpPr>
          <p:nvPr/>
        </p:nvSpPr>
        <p:spPr bwMode="black">
          <a:xfrm>
            <a:off x="6265891" y="2683145"/>
            <a:ext cx="2193870"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s-CO" b="1" dirty="0" smtClean="0"/>
              <a:t>POR PROYECTOS</a:t>
            </a:r>
            <a:endParaRPr lang="en-US" altLang="es-CO" b="1" dirty="0"/>
          </a:p>
        </p:txBody>
      </p:sp>
      <p:grpSp>
        <p:nvGrpSpPr>
          <p:cNvPr id="14344" name="Group 8"/>
          <p:cNvGrpSpPr>
            <a:grpSpLocks/>
          </p:cNvGrpSpPr>
          <p:nvPr/>
        </p:nvGrpSpPr>
        <p:grpSpPr bwMode="auto">
          <a:xfrm>
            <a:off x="3476625" y="2539282"/>
            <a:ext cx="2355850" cy="523875"/>
            <a:chOff x="2140" y="2071"/>
            <a:chExt cx="1484" cy="330"/>
          </a:xfrm>
        </p:grpSpPr>
        <p:sp>
          <p:nvSpPr>
            <p:cNvPr id="14345" name="AutoShape 9"/>
            <p:cNvSpPr>
              <a:spLocks noChangeArrowheads="1"/>
            </p:cNvSpPr>
            <p:nvPr/>
          </p:nvSpPr>
          <p:spPr bwMode="ltGray">
            <a:xfrm>
              <a:off x="2140" y="2071"/>
              <a:ext cx="1484" cy="330"/>
            </a:xfrm>
            <a:prstGeom prst="roundRect">
              <a:avLst>
                <a:gd name="adj" fmla="val 16667"/>
              </a:avLst>
            </a:prstGeom>
            <a:solidFill>
              <a:schemeClr val="folHlink"/>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s-CO"/>
            </a:p>
          </p:txBody>
        </p:sp>
        <p:sp>
          <p:nvSpPr>
            <p:cNvPr id="14346" name="AutoShape 10"/>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s-CO"/>
            </a:p>
          </p:txBody>
        </p:sp>
      </p:grpSp>
      <p:sp>
        <p:nvSpPr>
          <p:cNvPr id="14347" name="Rectangle 11"/>
          <p:cNvSpPr>
            <a:spLocks noChangeArrowheads="1"/>
          </p:cNvSpPr>
          <p:nvPr/>
        </p:nvSpPr>
        <p:spPr bwMode="black">
          <a:xfrm>
            <a:off x="3449780" y="2683145"/>
            <a:ext cx="2400016"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s-CO" b="1" dirty="0" smtClean="0">
                <a:solidFill>
                  <a:srgbClr val="FFFFFF"/>
                </a:solidFill>
              </a:rPr>
              <a:t> </a:t>
            </a:r>
            <a:r>
              <a:rPr lang="en-US" altLang="es-CO" sz="1600" b="1" dirty="0" smtClean="0"/>
              <a:t>POR COMPETENCIAS</a:t>
            </a:r>
            <a:endParaRPr lang="en-US" altLang="es-CO" sz="1600" b="1" dirty="0"/>
          </a:p>
        </p:txBody>
      </p:sp>
      <p:sp>
        <p:nvSpPr>
          <p:cNvPr id="14348" name="AutoShape 12"/>
          <p:cNvSpPr>
            <a:spLocks noChangeArrowheads="1"/>
          </p:cNvSpPr>
          <p:nvPr/>
        </p:nvSpPr>
        <p:spPr bwMode="gray">
          <a:xfrm>
            <a:off x="502443" y="3094907"/>
            <a:ext cx="2587625" cy="3430437"/>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s-CO"/>
          </a:p>
        </p:txBody>
      </p:sp>
      <p:sp>
        <p:nvSpPr>
          <p:cNvPr id="14349" name="Rectangle 13"/>
          <p:cNvSpPr>
            <a:spLocks noGrp="1" noChangeArrowheads="1"/>
          </p:cNvSpPr>
          <p:nvPr>
            <p:ph type="title"/>
          </p:nvPr>
        </p:nvSpPr>
        <p:spPr>
          <a:xfrm>
            <a:off x="457200" y="188641"/>
            <a:ext cx="7315200" cy="1319484"/>
          </a:xfrm>
        </p:spPr>
        <p:txBody>
          <a:bodyPr/>
          <a:lstStyle/>
          <a:p>
            <a:pPr algn="ctr" eaLnBrk="0" hangingPunct="0"/>
            <a:r>
              <a:rPr lang="en-US" altLang="es-CO" dirty="0" smtClean="0">
                <a:solidFill>
                  <a:srgbClr val="080808"/>
                </a:solidFill>
              </a:rPr>
              <a:t/>
            </a:r>
            <a:br>
              <a:rPr lang="en-US" altLang="es-CO" dirty="0" smtClean="0">
                <a:solidFill>
                  <a:srgbClr val="080808"/>
                </a:solidFill>
              </a:rPr>
            </a:br>
            <a:r>
              <a:rPr lang="en-US" altLang="es-CO" dirty="0">
                <a:solidFill>
                  <a:srgbClr val="080808"/>
                </a:solidFill>
              </a:rPr>
              <a:t/>
            </a:r>
            <a:br>
              <a:rPr lang="en-US" altLang="es-CO" dirty="0">
                <a:solidFill>
                  <a:srgbClr val="080808"/>
                </a:solidFill>
              </a:rPr>
            </a:br>
            <a:r>
              <a:rPr lang="en-US" altLang="es-CO" dirty="0" smtClean="0">
                <a:solidFill>
                  <a:srgbClr val="080808"/>
                </a:solidFill>
              </a:rPr>
              <a:t>TIPOS </a:t>
            </a:r>
            <a:r>
              <a:rPr lang="en-US" altLang="es-CO" dirty="0">
                <a:solidFill>
                  <a:srgbClr val="080808"/>
                </a:solidFill>
              </a:rPr>
              <a:t>DE </a:t>
            </a:r>
            <a:r>
              <a:rPr lang="en-US" altLang="es-CO" dirty="0" smtClean="0">
                <a:solidFill>
                  <a:srgbClr val="080808"/>
                </a:solidFill>
              </a:rPr>
              <a:t>CURRÍCULOS</a:t>
            </a:r>
            <a:r>
              <a:rPr lang="en-US" altLang="es-CO" dirty="0">
                <a:solidFill>
                  <a:srgbClr val="080808"/>
                </a:solidFill>
              </a:rPr>
              <a:t/>
            </a:r>
            <a:br>
              <a:rPr lang="en-US" altLang="es-CO" dirty="0">
                <a:solidFill>
                  <a:srgbClr val="080808"/>
                </a:solidFill>
              </a:rPr>
            </a:br>
            <a:endParaRPr lang="en-US" altLang="es-CO" dirty="0"/>
          </a:p>
        </p:txBody>
      </p:sp>
      <p:grpSp>
        <p:nvGrpSpPr>
          <p:cNvPr id="14350" name="Group 14"/>
          <p:cNvGrpSpPr>
            <a:grpSpLocks/>
          </p:cNvGrpSpPr>
          <p:nvPr/>
        </p:nvGrpSpPr>
        <p:grpSpPr bwMode="auto">
          <a:xfrm>
            <a:off x="600635" y="2539282"/>
            <a:ext cx="2355850" cy="523875"/>
            <a:chOff x="301" y="2071"/>
            <a:chExt cx="1484" cy="330"/>
          </a:xfrm>
        </p:grpSpPr>
        <p:sp>
          <p:nvSpPr>
            <p:cNvPr id="14351" name="AutoShape 15"/>
            <p:cNvSpPr>
              <a:spLocks noChangeArrowheads="1"/>
            </p:cNvSpPr>
            <p:nvPr/>
          </p:nvSpPr>
          <p:spPr bwMode="gray">
            <a:xfrm>
              <a:off x="301" y="2071"/>
              <a:ext cx="1484" cy="330"/>
            </a:xfrm>
            <a:prstGeom prst="roundRect">
              <a:avLst>
                <a:gd name="adj" fmla="val 16667"/>
              </a:avLst>
            </a:prstGeom>
            <a:solidFill>
              <a:schemeClr val="hlink"/>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s-CO"/>
            </a:p>
          </p:txBody>
        </p:sp>
        <p:sp>
          <p:nvSpPr>
            <p:cNvPr id="14352" name="AutoShape 16"/>
            <p:cNvSpPr>
              <a:spLocks noChangeArrowheads="1"/>
            </p:cNvSpPr>
            <p:nvPr/>
          </p:nvSpPr>
          <p:spPr bwMode="gray">
            <a:xfrm>
              <a:off x="324"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s-CO"/>
            </a:p>
          </p:txBody>
        </p:sp>
      </p:grpSp>
      <p:sp>
        <p:nvSpPr>
          <p:cNvPr id="14353" name="Rectangle 17"/>
          <p:cNvSpPr>
            <a:spLocks noChangeArrowheads="1"/>
          </p:cNvSpPr>
          <p:nvPr/>
        </p:nvSpPr>
        <p:spPr bwMode="black">
          <a:xfrm>
            <a:off x="691039" y="2683145"/>
            <a:ext cx="2056973"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s-CO" b="1" dirty="0" smtClean="0"/>
              <a:t>POR PROCESOS</a:t>
            </a:r>
            <a:endParaRPr lang="en-US" altLang="es-CO" b="1" dirty="0"/>
          </a:p>
        </p:txBody>
      </p:sp>
      <p:sp>
        <p:nvSpPr>
          <p:cNvPr id="14354" name="Rectangle 18"/>
          <p:cNvSpPr>
            <a:spLocks noChangeArrowheads="1"/>
          </p:cNvSpPr>
          <p:nvPr/>
        </p:nvSpPr>
        <p:spPr bwMode="auto">
          <a:xfrm>
            <a:off x="625475" y="1743075"/>
            <a:ext cx="7916863"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1775" indent="-231775">
              <a:defRPr>
                <a:solidFill>
                  <a:schemeClr val="tx1"/>
                </a:solidFill>
                <a:latin typeface="Arial" panose="020B0604020202020204" pitchFamily="34" charset="0"/>
              </a:defRPr>
            </a:lvl1pPr>
            <a:lvl2pPr marL="969963" indent="-457200">
              <a:defRPr>
                <a:solidFill>
                  <a:schemeClr val="tx1"/>
                </a:solidFill>
                <a:latin typeface="Arial" panose="020B0604020202020204" pitchFamily="34" charset="0"/>
              </a:defRPr>
            </a:lvl2pPr>
            <a:lvl3pPr marL="1541463" indent="-457200">
              <a:defRPr>
                <a:solidFill>
                  <a:schemeClr val="tx1"/>
                </a:solidFill>
                <a:latin typeface="Arial" panose="020B0604020202020204" pitchFamily="34" charset="0"/>
              </a:defRPr>
            </a:lvl3pPr>
            <a:lvl4pPr marL="2112963" indent="-457200">
              <a:defRPr>
                <a:solidFill>
                  <a:schemeClr val="tx1"/>
                </a:solidFill>
                <a:latin typeface="Arial" panose="020B0604020202020204" pitchFamily="34" charset="0"/>
              </a:defRPr>
            </a:lvl4pPr>
            <a:lvl5pPr marL="2684463" indent="-457200">
              <a:defRPr>
                <a:solidFill>
                  <a:schemeClr val="tx1"/>
                </a:solidFill>
                <a:latin typeface="Arial" panose="020B0604020202020204" pitchFamily="34" charset="0"/>
              </a:defRPr>
            </a:lvl5pPr>
            <a:lvl6pPr marL="3141663" indent="-457200" fontAlgn="base">
              <a:spcBef>
                <a:spcPct val="0"/>
              </a:spcBef>
              <a:spcAft>
                <a:spcPct val="0"/>
              </a:spcAft>
              <a:defRPr>
                <a:solidFill>
                  <a:schemeClr val="tx1"/>
                </a:solidFill>
                <a:latin typeface="Arial" panose="020B0604020202020204" pitchFamily="34" charset="0"/>
              </a:defRPr>
            </a:lvl6pPr>
            <a:lvl7pPr marL="3598863" indent="-457200" fontAlgn="base">
              <a:spcBef>
                <a:spcPct val="0"/>
              </a:spcBef>
              <a:spcAft>
                <a:spcPct val="0"/>
              </a:spcAft>
              <a:defRPr>
                <a:solidFill>
                  <a:schemeClr val="tx1"/>
                </a:solidFill>
                <a:latin typeface="Arial" panose="020B0604020202020204" pitchFamily="34" charset="0"/>
              </a:defRPr>
            </a:lvl7pPr>
            <a:lvl8pPr marL="4056063" indent="-457200" fontAlgn="base">
              <a:spcBef>
                <a:spcPct val="0"/>
              </a:spcBef>
              <a:spcAft>
                <a:spcPct val="0"/>
              </a:spcAft>
              <a:defRPr>
                <a:solidFill>
                  <a:schemeClr val="tx1"/>
                </a:solidFill>
                <a:latin typeface="Arial" panose="020B0604020202020204" pitchFamily="34" charset="0"/>
              </a:defRPr>
            </a:lvl8pPr>
            <a:lvl9pPr marL="4513263" indent="-457200" fontAlgn="base">
              <a:spcBef>
                <a:spcPct val="0"/>
              </a:spcBef>
              <a:spcAft>
                <a:spcPct val="0"/>
              </a:spcAft>
              <a:defRPr>
                <a:solidFill>
                  <a:schemeClr val="tx1"/>
                </a:solidFill>
                <a:latin typeface="Arial" panose="020B0604020202020204" pitchFamily="34" charset="0"/>
              </a:defRPr>
            </a:lvl9pPr>
          </a:lstStyle>
          <a:p>
            <a:pPr marL="0" indent="0" algn="ctr">
              <a:buClr>
                <a:schemeClr val="tx2"/>
              </a:buClr>
              <a:buSzPct val="95000"/>
            </a:pPr>
            <a:r>
              <a:rPr lang="en-US" altLang="es-CO" sz="2000" b="1" dirty="0" smtClean="0"/>
              <a:t>PARA ABORDAR LA ENSEÑANZA DE LA LENGUA CASTELLANA</a:t>
            </a:r>
            <a:endParaRPr lang="en-US" altLang="es-CO" sz="2000" b="1" dirty="0"/>
          </a:p>
        </p:txBody>
      </p:sp>
      <p:sp>
        <p:nvSpPr>
          <p:cNvPr id="14355" name="Text Box 19"/>
          <p:cNvSpPr txBox="1">
            <a:spLocks noChangeArrowheads="1"/>
          </p:cNvSpPr>
          <p:nvPr/>
        </p:nvSpPr>
        <p:spPr bwMode="gray">
          <a:xfrm>
            <a:off x="742950" y="2679700"/>
            <a:ext cx="3911600" cy="33655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s-CO" sz="1600" b="1" dirty="0">
              <a:solidFill>
                <a:srgbClr val="000000"/>
              </a:solidFill>
            </a:endParaRPr>
          </a:p>
        </p:txBody>
      </p:sp>
      <p:sp>
        <p:nvSpPr>
          <p:cNvPr id="14356" name="Text Box 20"/>
          <p:cNvSpPr txBox="1">
            <a:spLocks noChangeArrowheads="1"/>
          </p:cNvSpPr>
          <p:nvPr/>
        </p:nvSpPr>
        <p:spPr bwMode="gray">
          <a:xfrm>
            <a:off x="654328" y="3211368"/>
            <a:ext cx="226218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s-CO" sz="1200" b="1" dirty="0"/>
              <a:t>S</a:t>
            </a:r>
            <a:r>
              <a:rPr lang="es-CO" sz="1200" b="1" dirty="0" smtClean="0"/>
              <a:t>e </a:t>
            </a:r>
            <a:r>
              <a:rPr lang="es-CO" sz="1200" b="1" dirty="0"/>
              <a:t>trata </a:t>
            </a:r>
            <a:r>
              <a:rPr lang="es-CO" sz="1200" b="1" dirty="0" smtClean="0"/>
              <a:t>de </a:t>
            </a:r>
            <a:r>
              <a:rPr lang="es-CO" sz="1200" b="1" dirty="0"/>
              <a:t>aspectos como las formas, criterios y enfoques evaluativos, </a:t>
            </a:r>
            <a:r>
              <a:rPr lang="es-CO" sz="1200" b="1" dirty="0" smtClean="0"/>
              <a:t>las competencias </a:t>
            </a:r>
            <a:r>
              <a:rPr lang="es-CO" sz="1200" b="1" dirty="0"/>
              <a:t>y habilidades a fortalecer y desarrollar, los saberes, las formas de comunicación, los enfoques para </a:t>
            </a:r>
            <a:r>
              <a:rPr lang="es-CO" sz="1200" b="1" dirty="0" smtClean="0"/>
              <a:t>la construcción </a:t>
            </a:r>
            <a:r>
              <a:rPr lang="es-CO" sz="1200" b="1" dirty="0"/>
              <a:t>del </a:t>
            </a:r>
            <a:r>
              <a:rPr lang="es-CO" sz="1200" b="1" dirty="0" smtClean="0"/>
              <a:t>conocimiento.</a:t>
            </a:r>
          </a:p>
          <a:p>
            <a:pPr algn="just"/>
            <a:r>
              <a:rPr lang="es-CO" sz="1200" b="1" dirty="0" smtClean="0"/>
              <a:t> Se </a:t>
            </a:r>
            <a:r>
              <a:rPr lang="es-CO" sz="1200" b="1" dirty="0"/>
              <a:t>trabaja bajo la idea de</a:t>
            </a:r>
          </a:p>
          <a:p>
            <a:pPr algn="just"/>
            <a:r>
              <a:rPr lang="es-CO" sz="1200" b="1" dirty="0"/>
              <a:t>una planificación conjunta y flexible, en la que los propósitos, las </a:t>
            </a:r>
            <a:r>
              <a:rPr lang="es-CO" sz="1200" b="1" dirty="0" smtClean="0"/>
              <a:t>temáticas </a:t>
            </a:r>
            <a:r>
              <a:rPr lang="es-CO" sz="1200" b="1" dirty="0"/>
              <a:t>y los tiempos no se determinan de manera</a:t>
            </a:r>
          </a:p>
          <a:p>
            <a:pPr algn="just"/>
            <a:r>
              <a:rPr lang="es-CO" sz="1200" b="1" dirty="0"/>
              <a:t>rígida.</a:t>
            </a:r>
            <a:endParaRPr lang="en-US" altLang="es-CO" sz="1200" b="1" dirty="0">
              <a:solidFill>
                <a:srgbClr val="000000"/>
              </a:solidFill>
            </a:endParaRPr>
          </a:p>
        </p:txBody>
      </p:sp>
      <p:sp>
        <p:nvSpPr>
          <p:cNvPr id="14357" name="Text Box 21"/>
          <p:cNvSpPr txBox="1">
            <a:spLocks noChangeArrowheads="1"/>
          </p:cNvSpPr>
          <p:nvPr/>
        </p:nvSpPr>
        <p:spPr bwMode="gray">
          <a:xfrm>
            <a:off x="3396457" y="3210220"/>
            <a:ext cx="2506662" cy="3000821"/>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O" sz="1050" b="1" dirty="0" smtClean="0"/>
              <a:t>Organizar </a:t>
            </a:r>
            <a:r>
              <a:rPr lang="es-CO" sz="1050" b="1" dirty="0"/>
              <a:t>el currículo alrededor de competencias, es necesario definir </a:t>
            </a:r>
            <a:r>
              <a:rPr lang="es-CO" sz="1050" b="1" dirty="0" smtClean="0"/>
              <a:t>a través </a:t>
            </a:r>
            <a:r>
              <a:rPr lang="es-CO" sz="1050" b="1" dirty="0"/>
              <a:t>de qué procesos se contribuye al fortalecimiento de </a:t>
            </a:r>
            <a:r>
              <a:rPr lang="es-CO" sz="1050" b="1" dirty="0" smtClean="0"/>
              <a:t>dichas competencias</a:t>
            </a:r>
            <a:r>
              <a:rPr lang="es-CO" sz="1050" b="1" dirty="0"/>
              <a:t>. Vale la pena anotar que el hecho </a:t>
            </a:r>
            <a:r>
              <a:rPr lang="es-CO" sz="1050" b="1" dirty="0" smtClean="0"/>
              <a:t>de privilegiar las competencias </a:t>
            </a:r>
            <a:r>
              <a:rPr lang="es-CO" sz="1050" b="1" dirty="0"/>
              <a:t>y los procesos como orientadores del currículo, no </a:t>
            </a:r>
            <a:r>
              <a:rPr lang="es-CO" sz="1050" b="1" dirty="0" smtClean="0"/>
              <a:t>quiere decir </a:t>
            </a:r>
            <a:r>
              <a:rPr lang="es-CO" sz="1050" b="1" dirty="0"/>
              <a:t>que los contenidos</a:t>
            </a:r>
          </a:p>
          <a:p>
            <a:r>
              <a:rPr lang="es-CO" sz="1050" b="1" dirty="0"/>
              <a:t>conceptuales o teóricos queden excluidos o relegados. Al contrario, se trata de redimensionar el papel de los </a:t>
            </a:r>
            <a:r>
              <a:rPr lang="es-CO" sz="1050" b="1" dirty="0" smtClean="0"/>
              <a:t>contenidos dentro </a:t>
            </a:r>
            <a:r>
              <a:rPr lang="es-CO" sz="1050" b="1" dirty="0"/>
              <a:t>de las prácticas curriculares, en el sentido de convertirlos en núcleos o nodos a través de los cuales avanzamos</a:t>
            </a:r>
          </a:p>
          <a:p>
            <a:r>
              <a:rPr lang="es-CO" sz="1050" b="1" dirty="0"/>
              <a:t>en el desarrollo de competencias y procesos.</a:t>
            </a:r>
            <a:endParaRPr lang="en-US" altLang="es-CO" sz="1050" b="1" dirty="0"/>
          </a:p>
        </p:txBody>
      </p:sp>
      <p:sp>
        <p:nvSpPr>
          <p:cNvPr id="14358" name="Text Box 22"/>
          <p:cNvSpPr txBox="1">
            <a:spLocks noChangeArrowheads="1"/>
          </p:cNvSpPr>
          <p:nvPr/>
        </p:nvSpPr>
        <p:spPr bwMode="gray">
          <a:xfrm>
            <a:off x="6054555" y="3270105"/>
            <a:ext cx="2579858" cy="332398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s-CO" sz="1400" b="1" dirty="0" smtClean="0">
                <a:latin typeface="Times New Roman" panose="02020603050405020304" pitchFamily="18" charset="0"/>
                <a:cs typeface="Times New Roman" panose="02020603050405020304" pitchFamily="18" charset="0"/>
              </a:rPr>
              <a:t>Constituye </a:t>
            </a:r>
            <a:r>
              <a:rPr lang="es-CO" sz="1400" b="1" dirty="0">
                <a:latin typeface="Times New Roman" panose="02020603050405020304" pitchFamily="18" charset="0"/>
                <a:cs typeface="Times New Roman" panose="02020603050405020304" pitchFamily="18" charset="0"/>
              </a:rPr>
              <a:t>un modelo curricular en el que es posible lograr un alto nivel de</a:t>
            </a:r>
          </a:p>
          <a:p>
            <a:pPr algn="just"/>
            <a:r>
              <a:rPr lang="es-CO" sz="1400" b="1" dirty="0">
                <a:latin typeface="Times New Roman" panose="02020603050405020304" pitchFamily="18" charset="0"/>
                <a:cs typeface="Times New Roman" panose="02020603050405020304" pitchFamily="18" charset="0"/>
              </a:rPr>
              <a:t>integración, por cuanto los proyectos deben ser acordados, planificados, ejecutados y evaluados colectivamente por</a:t>
            </a:r>
          </a:p>
          <a:p>
            <a:pPr algn="just"/>
            <a:r>
              <a:rPr lang="es-CO" sz="1400" b="1" dirty="0">
                <a:latin typeface="Times New Roman" panose="02020603050405020304" pitchFamily="18" charset="0"/>
                <a:cs typeface="Times New Roman" panose="02020603050405020304" pitchFamily="18" charset="0"/>
              </a:rPr>
              <a:t>quienes participan en ellos. En este sentido, están ligados en todos sus momentos a la experiencia, a la acción de los</a:t>
            </a:r>
          </a:p>
          <a:p>
            <a:pPr algn="just"/>
            <a:r>
              <a:rPr lang="es-CO" sz="1400" b="1" dirty="0">
                <a:latin typeface="Times New Roman" panose="02020603050405020304" pitchFamily="18" charset="0"/>
                <a:cs typeface="Times New Roman" panose="02020603050405020304" pitchFamily="18" charset="0"/>
              </a:rPr>
              <a:t>estudiantes, teniendo en cuenta no sólo un interés inicial sino explicitando continuamente intereses y expectativas.</a:t>
            </a:r>
            <a:endParaRPr lang="en-US" altLang="es-CO" sz="1400" b="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MODELO FLEXIBLE</a:t>
            </a:r>
            <a:endParaRPr lang="es-CO" dirty="0"/>
          </a:p>
        </p:txBody>
      </p:sp>
      <p:sp>
        <p:nvSpPr>
          <p:cNvPr id="3" name="Marcador de contenido 2"/>
          <p:cNvSpPr>
            <a:spLocks noGrp="1"/>
          </p:cNvSpPr>
          <p:nvPr>
            <p:ph idx="1"/>
          </p:nvPr>
        </p:nvSpPr>
        <p:spPr/>
        <p:txBody>
          <a:bodyPr/>
          <a:lstStyle/>
          <a:p>
            <a:pPr algn="just"/>
            <a:r>
              <a:rPr lang="es-CO" sz="2400" dirty="0" smtClean="0"/>
              <a:t>Los </a:t>
            </a:r>
            <a:r>
              <a:rPr lang="es-CO" sz="2400" dirty="0"/>
              <a:t>modelos flexibles abogan por el respeto de ritmos y secuencias </a:t>
            </a:r>
            <a:r>
              <a:rPr lang="es-CO" sz="2400" dirty="0" smtClean="0"/>
              <a:t>de aprendizaje</a:t>
            </a:r>
            <a:r>
              <a:rPr lang="es-CO" sz="2400" dirty="0"/>
              <a:t>, caminos de conocimiento más determinados por la marcha de las dinámicas de los desarrollos </a:t>
            </a:r>
            <a:r>
              <a:rPr lang="es-CO" sz="2400" dirty="0" smtClean="0"/>
              <a:t>particulares de </a:t>
            </a:r>
            <a:r>
              <a:rPr lang="es-CO" sz="2400" dirty="0"/>
              <a:t>los sujetos que por los sustentos teóricos que los soportan</a:t>
            </a:r>
            <a:r>
              <a:rPr lang="es-CO" sz="2400" dirty="0" smtClean="0"/>
              <a:t>.</a:t>
            </a:r>
          </a:p>
          <a:p>
            <a:r>
              <a:rPr lang="es-CO" sz="2400" dirty="0"/>
              <a:t>Se trata de </a:t>
            </a:r>
            <a:r>
              <a:rPr lang="es-CO" sz="2400" dirty="0" smtClean="0"/>
              <a:t>modelos definidos </a:t>
            </a:r>
            <a:r>
              <a:rPr lang="es-CO" sz="2400" dirty="0"/>
              <a:t>con anterioridad a las acciones del aula, de modelos definidos a priori, que tienen su lugar en </a:t>
            </a:r>
            <a:r>
              <a:rPr lang="es-CO" sz="2400" dirty="0" smtClean="0"/>
              <a:t>los procesos de desarrollo </a:t>
            </a:r>
            <a:r>
              <a:rPr lang="es-CO" sz="2400" dirty="0"/>
              <a:t>curricular, pero que no garantizan que su punto de partida sea significativo para los estudiantes.</a:t>
            </a:r>
            <a:endParaRPr lang="es-CO" sz="2400" dirty="0" smtClean="0"/>
          </a:p>
          <a:p>
            <a:pPr marL="0" indent="0" algn="just">
              <a:buNone/>
            </a:pPr>
            <a:endParaRPr lang="es-CO" sz="2400" dirty="0"/>
          </a:p>
        </p:txBody>
      </p:sp>
    </p:spTree>
    <p:extLst>
      <p:ext uri="{BB962C8B-B14F-4D97-AF65-F5344CB8AC3E}">
        <p14:creationId xmlns:p14="http://schemas.microsoft.com/office/powerpoint/2010/main" val="2236532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CONCEPTO DE AULA</a:t>
            </a:r>
            <a:endParaRPr lang="es-CO" dirty="0"/>
          </a:p>
        </p:txBody>
      </p:sp>
      <p:sp>
        <p:nvSpPr>
          <p:cNvPr id="3" name="Marcador de contenido 2"/>
          <p:cNvSpPr>
            <a:spLocks noGrp="1"/>
          </p:cNvSpPr>
          <p:nvPr>
            <p:ph idx="1"/>
          </p:nvPr>
        </p:nvSpPr>
        <p:spPr>
          <a:xfrm>
            <a:off x="457200" y="1524000"/>
            <a:ext cx="8229600" cy="5001344"/>
          </a:xfrm>
        </p:spPr>
        <p:txBody>
          <a:bodyPr/>
          <a:lstStyle/>
          <a:p>
            <a:pPr algn="just"/>
            <a:r>
              <a:rPr lang="es-CO" dirty="0" smtClean="0"/>
              <a:t>El </a:t>
            </a:r>
            <a:r>
              <a:rPr lang="es-CO" dirty="0"/>
              <a:t>aula como un espacio </a:t>
            </a:r>
            <a:r>
              <a:rPr lang="es-CO" dirty="0" smtClean="0"/>
              <a:t>de argumentación </a:t>
            </a:r>
            <a:r>
              <a:rPr lang="es-CO" dirty="0"/>
              <a:t>en el que se intercambian discursos, comunicaciones, valoraciones éticas y estéticas; en síntesis, </a:t>
            </a:r>
            <a:r>
              <a:rPr lang="es-CO" dirty="0" smtClean="0"/>
              <a:t>un espacio </a:t>
            </a:r>
            <a:r>
              <a:rPr lang="es-CO" dirty="0"/>
              <a:t>de enriquecimiento e intercambios simbólicos y culturales.</a:t>
            </a:r>
          </a:p>
          <a:p>
            <a:pPr algn="just"/>
            <a:r>
              <a:rPr lang="es-CO" dirty="0"/>
              <a:t>En el espacio aula, los sujetos intercambian saberes, experiencias, formas de comprender y explicar el </a:t>
            </a:r>
            <a:r>
              <a:rPr lang="es-CO" dirty="0" smtClean="0"/>
              <a:t>mundo.</a:t>
            </a:r>
            <a:endParaRPr lang="es-CO" dirty="0"/>
          </a:p>
        </p:txBody>
      </p:sp>
    </p:spTree>
    <p:extLst>
      <p:ext uri="{BB962C8B-B14F-4D97-AF65-F5344CB8AC3E}">
        <p14:creationId xmlns:p14="http://schemas.microsoft.com/office/powerpoint/2010/main" val="3624803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FCA304"/>
      </a:accent1>
      <a:accent2>
        <a:srgbClr val="E1595C"/>
      </a:accent2>
      <a:accent3>
        <a:srgbClr val="FFFFFF"/>
      </a:accent3>
      <a:accent4>
        <a:srgbClr val="000000"/>
      </a:accent4>
      <a:accent5>
        <a:srgbClr val="FDCEAA"/>
      </a:accent5>
      <a:accent6>
        <a:srgbClr val="CC5053"/>
      </a:accent6>
      <a:hlink>
        <a:srgbClr val="80E05A"/>
      </a:hlink>
      <a:folHlink>
        <a:srgbClr val="4BA5E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FCA304"/>
        </a:accent1>
        <a:accent2>
          <a:srgbClr val="E1595C"/>
        </a:accent2>
        <a:accent3>
          <a:srgbClr val="FFFFFF"/>
        </a:accent3>
        <a:accent4>
          <a:srgbClr val="000000"/>
        </a:accent4>
        <a:accent5>
          <a:srgbClr val="FDCEAA"/>
        </a:accent5>
        <a:accent6>
          <a:srgbClr val="CC5053"/>
        </a:accent6>
        <a:hlink>
          <a:srgbClr val="80E05A"/>
        </a:hlink>
        <a:folHlink>
          <a:srgbClr val="4BA5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6491EA"/>
        </a:accent1>
        <a:accent2>
          <a:srgbClr val="EB943D"/>
        </a:accent2>
        <a:accent3>
          <a:srgbClr val="FFFFFF"/>
        </a:accent3>
        <a:accent4>
          <a:srgbClr val="000000"/>
        </a:accent4>
        <a:accent5>
          <a:srgbClr val="B8C7F3"/>
        </a:accent5>
        <a:accent6>
          <a:srgbClr val="D58636"/>
        </a:accent6>
        <a:hlink>
          <a:srgbClr val="4DBF9C"/>
        </a:hlink>
        <a:folHlink>
          <a:srgbClr val="D0C938"/>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86D092"/>
        </a:accent1>
        <a:accent2>
          <a:srgbClr val="55B5D3"/>
        </a:accent2>
        <a:accent3>
          <a:srgbClr val="FFFFFF"/>
        </a:accent3>
        <a:accent4>
          <a:srgbClr val="000000"/>
        </a:accent4>
        <a:accent5>
          <a:srgbClr val="C3E4C7"/>
        </a:accent5>
        <a:accent6>
          <a:srgbClr val="4CA4BF"/>
        </a:accent6>
        <a:hlink>
          <a:srgbClr val="C389EF"/>
        </a:hlink>
        <a:folHlink>
          <a:srgbClr val="E5B63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594TGp_family_light_ani</Template>
  <TotalTime>597</TotalTime>
  <Words>2753</Words>
  <Application>Microsoft Office PowerPoint</Application>
  <PresentationFormat>Presentación en pantalla (4:3)</PresentationFormat>
  <Paragraphs>162</Paragraphs>
  <Slides>33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33</vt:i4>
      </vt:variant>
    </vt:vector>
  </HeadingPairs>
  <TitlesOfParts>
    <vt:vector size="38" baseType="lpstr">
      <vt:lpstr>Arial</vt:lpstr>
      <vt:lpstr>Arial Black</vt:lpstr>
      <vt:lpstr>Bernard MT Condensed</vt:lpstr>
      <vt:lpstr>Times New Roman</vt:lpstr>
      <vt:lpstr>Default Design</vt:lpstr>
      <vt:lpstr>Lineamientos Curriculares En Lengua Castellana </vt:lpstr>
      <vt:lpstr>Currículo y proyecto educativo institucional</vt:lpstr>
      <vt:lpstr>PEI</vt:lpstr>
      <vt:lpstr>CONCEPTO DE COMPETENCIA</vt:lpstr>
      <vt:lpstr>TIPOS DE COMPETENCIAS</vt:lpstr>
      <vt:lpstr>CURRÍCULO</vt:lpstr>
      <vt:lpstr>  TIPOS DE CURRÍCULOS </vt:lpstr>
      <vt:lpstr>MODELO FLEXIBLE</vt:lpstr>
      <vt:lpstr>CONCEPTO DE AULA</vt:lpstr>
      <vt:lpstr>ROL DEL DOCENTE</vt:lpstr>
      <vt:lpstr>Presentación de PowerPoint</vt:lpstr>
      <vt:lpstr>La escritura se considera como el máximo exponente de representación gráfica del lenguaje</vt:lpstr>
      <vt:lpstr>NIVELES DE PRODUCCION ESCRITA</vt:lpstr>
      <vt:lpstr>NIVELES DE PRODUCCION ESCRITA</vt:lpstr>
      <vt:lpstr>Niveles de producción escrita</vt:lpstr>
      <vt:lpstr>Niveles de producción escrita</vt:lpstr>
      <vt:lpstr>Niveles de análisis y producción de texto</vt:lpstr>
      <vt:lpstr>Niveles de análisis y producción de texto</vt:lpstr>
      <vt:lpstr>Niveles de análisis y producción de texto</vt:lpstr>
      <vt:lpstr>DEFINICION DE LECTURA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Thank You!</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Lineamientos Curriculares En Lengua Castellana</dc:title>
  <dc:creator>Laura Daniela</dc:creator>
  <cp:lastModifiedBy>Laura Daniela</cp:lastModifiedBy>
  <cp:revision>48</cp:revision>
  <dcterms:created xsi:type="dcterms:W3CDTF">2018-10-08T18:40:20Z</dcterms:created>
  <dcterms:modified xsi:type="dcterms:W3CDTF">2018-10-09T17:48:50Z</dcterms:modified>
</cp:coreProperties>
</file>