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7" r:id="rId10"/>
    <p:sldId id="268" r:id="rId11"/>
    <p:sldId id="269" r:id="rId12"/>
    <p:sldId id="261" r:id="rId13"/>
    <p:sldId id="270" r:id="rId14"/>
    <p:sldId id="271" r:id="rId15"/>
    <p:sldId id="272" r:id="rId16"/>
    <p:sldId id="273" r:id="rId17"/>
    <p:sldId id="274" r:id="rId18"/>
    <p:sldId id="276" r:id="rId19"/>
    <p:sldId id="262" r:id="rId20"/>
    <p:sldId id="263" r:id="rId21"/>
    <p:sldId id="275"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B9B17-562D-431D-AB31-23C2DC0997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747E30A-514C-410B-B82B-F74E26188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951D160-BE36-49FE-B6B9-5060B879E15E}"/>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5" name="Marcador de pie de página 4">
            <a:extLst>
              <a:ext uri="{FF2B5EF4-FFF2-40B4-BE49-F238E27FC236}">
                <a16:creationId xmlns:a16="http://schemas.microsoft.com/office/drawing/2014/main" id="{CD2F8216-3E88-4D0E-94DC-FEA84812ACA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34B7FAE-63BE-42B5-BA32-1CE103B6C636}"/>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76879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C281C-FDB0-4C86-8208-76181267A41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C6D4703-C07D-4231-BD41-3F4E410E95C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E77F78-131D-4935-8045-3C8D86F06827}"/>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5" name="Marcador de pie de página 4">
            <a:extLst>
              <a:ext uri="{FF2B5EF4-FFF2-40B4-BE49-F238E27FC236}">
                <a16:creationId xmlns:a16="http://schemas.microsoft.com/office/drawing/2014/main" id="{44F0A695-C786-41E9-B8C8-EF6B7989BD2C}"/>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9098234-D45C-43A8-AF5C-071B02C59ABC}"/>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63775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FD8586-E0DC-4566-9326-D7CB442A37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1EA04E-778F-43B6-BB0F-B65E1775D39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478CB7-AFD3-41D1-A41F-E0CCEEDF7008}"/>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5" name="Marcador de pie de página 4">
            <a:extLst>
              <a:ext uri="{FF2B5EF4-FFF2-40B4-BE49-F238E27FC236}">
                <a16:creationId xmlns:a16="http://schemas.microsoft.com/office/drawing/2014/main" id="{96601210-FB3E-426E-90E2-228AF4A8ACC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240FC83-B449-420E-9803-FD3AD4B7DC81}"/>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65023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C6CE8-47D5-44EF-890F-28A2612E89E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D0983A-CACD-4501-81F1-675CD772DF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E70E9F1-ABB2-4513-90C4-6635CD01B3D2}"/>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5" name="Marcador de pie de página 4">
            <a:extLst>
              <a:ext uri="{FF2B5EF4-FFF2-40B4-BE49-F238E27FC236}">
                <a16:creationId xmlns:a16="http://schemas.microsoft.com/office/drawing/2014/main" id="{307AA703-BF7A-4910-BEEA-4335C1987A8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8BFE893A-AB5A-4D07-BC95-1C6D02F931B8}"/>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189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D13AD-1DD0-4E32-979D-25C78BDC12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62767D-B2F6-4B75-B030-943D81DF5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1D097BC-F4B8-4AC3-9FA3-67AEE3349B61}"/>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5" name="Marcador de pie de página 4">
            <a:extLst>
              <a:ext uri="{FF2B5EF4-FFF2-40B4-BE49-F238E27FC236}">
                <a16:creationId xmlns:a16="http://schemas.microsoft.com/office/drawing/2014/main" id="{C9EE4AA4-FA1C-4C56-BD0E-D1A269A3AE8C}"/>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DDB85AD-5F5C-451C-935E-027E90BFD198}"/>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70662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E65437-3FC1-486E-82B0-A21BE5922CF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63790C8-6493-4CB0-9BAA-85ACA5D5474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D1B5636-C39E-46AF-B0DA-E7BB868624F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EBF2423-7B2B-4EE2-8576-685E0E0566BC}"/>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6" name="Marcador de pie de página 5">
            <a:extLst>
              <a:ext uri="{FF2B5EF4-FFF2-40B4-BE49-F238E27FC236}">
                <a16:creationId xmlns:a16="http://schemas.microsoft.com/office/drawing/2014/main" id="{2C46F679-E914-433D-A018-A372FD18AD86}"/>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D21F0DA7-3BE5-45A8-B08E-BD6BB8F237FD}"/>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79388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62030-F034-441C-BA00-66FEE916009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4953045-3C96-4827-BFA3-DD78A5107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A4F09FD-A339-4A93-9BD7-772D1798968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61D2350-8B4C-4CD5-B2C5-C743266B2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44D8AC7-DE2B-4488-8FC4-AEB2DBE5C3C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B1143CC-9C3E-43DD-BA23-4E7FC0040FB5}"/>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8" name="Marcador de pie de página 7">
            <a:extLst>
              <a:ext uri="{FF2B5EF4-FFF2-40B4-BE49-F238E27FC236}">
                <a16:creationId xmlns:a16="http://schemas.microsoft.com/office/drawing/2014/main" id="{1D3F131B-AD12-4D06-8B43-6B924F5D905B}"/>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5AA53A74-F5C4-4927-9640-49B44F11F9F6}"/>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66187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8BD8A-4466-41A0-8D15-943975AB5CA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EA4E09D-B2C7-4DA4-B325-3EEF04B72330}"/>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4" name="Marcador de pie de página 3">
            <a:extLst>
              <a:ext uri="{FF2B5EF4-FFF2-40B4-BE49-F238E27FC236}">
                <a16:creationId xmlns:a16="http://schemas.microsoft.com/office/drawing/2014/main" id="{5994FF97-F15B-4C6A-8B12-35C810A3F6DF}"/>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F56C4609-8C16-466C-A93A-00AE78CB29C9}"/>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10431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37ACD6-48F8-41C2-BEEC-0B08EF4F5666}"/>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3" name="Marcador de pie de página 2">
            <a:extLst>
              <a:ext uri="{FF2B5EF4-FFF2-40B4-BE49-F238E27FC236}">
                <a16:creationId xmlns:a16="http://schemas.microsoft.com/office/drawing/2014/main" id="{AA90F61E-1D69-4BC4-8FD9-8D8018C2C0F3}"/>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5E0AA09-8215-4F5E-9FBC-7C69549530EF}"/>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388567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89B47-32A2-4948-B3F9-748EBDA9F0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4A1B0ED-1E89-4E62-8AF0-C95359084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50A16BE-A6A2-44BE-A1DF-E92695D74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48845D1-0889-408F-9007-BF6B004759BE}"/>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6" name="Marcador de pie de página 5">
            <a:extLst>
              <a:ext uri="{FF2B5EF4-FFF2-40B4-BE49-F238E27FC236}">
                <a16:creationId xmlns:a16="http://schemas.microsoft.com/office/drawing/2014/main" id="{71266C8E-0017-4B0C-B059-9BF03C3272AD}"/>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AD8DD50-247F-4105-9541-5CD61D7E6048}"/>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31430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D93B9-04E8-436A-A41D-BD3A4CE88F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1ABA4AD-0FCF-4E31-812A-96D62A70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E8B89B31-BB13-4AC4-834A-6FF45D6D0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F41CA8A-2408-47EF-AD30-21B4AB623BB3}"/>
              </a:ext>
            </a:extLst>
          </p:cNvPr>
          <p:cNvSpPr>
            <a:spLocks noGrp="1"/>
          </p:cNvSpPr>
          <p:nvPr>
            <p:ph type="dt" sz="half" idx="10"/>
          </p:nvPr>
        </p:nvSpPr>
        <p:spPr/>
        <p:txBody>
          <a:bodyPr/>
          <a:lstStyle/>
          <a:p>
            <a:fld id="{19C3D813-3D6B-4765-827E-BD5B71EFB4C4}" type="datetimeFigureOut">
              <a:rPr lang="es-CO" smtClean="0"/>
              <a:t>23/01/2019</a:t>
            </a:fld>
            <a:endParaRPr lang="es-CO" dirty="0"/>
          </a:p>
        </p:txBody>
      </p:sp>
      <p:sp>
        <p:nvSpPr>
          <p:cNvPr id="6" name="Marcador de pie de página 5">
            <a:extLst>
              <a:ext uri="{FF2B5EF4-FFF2-40B4-BE49-F238E27FC236}">
                <a16:creationId xmlns:a16="http://schemas.microsoft.com/office/drawing/2014/main" id="{2368265F-BFBD-4B0F-ACDF-D5A65447A55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4E7CDD18-C35B-482F-8AA7-52364BE2A46D}"/>
              </a:ext>
            </a:extLst>
          </p:cNvPr>
          <p:cNvSpPr>
            <a:spLocks noGrp="1"/>
          </p:cNvSpPr>
          <p:nvPr>
            <p:ph type="sldNum" sz="quarter" idx="12"/>
          </p:nvPr>
        </p:nvSpPr>
        <p:spPr/>
        <p:txBody>
          <a:bodyPr/>
          <a:lstStyle/>
          <a:p>
            <a:fld id="{D3726AA7-B8A8-4741-8E71-B61EC59AA2B3}" type="slidenum">
              <a:rPr lang="es-CO" smtClean="0"/>
              <a:t>‹Nº›</a:t>
            </a:fld>
            <a:endParaRPr lang="es-CO" dirty="0"/>
          </a:p>
        </p:txBody>
      </p:sp>
    </p:spTree>
    <p:extLst>
      <p:ext uri="{BB962C8B-B14F-4D97-AF65-F5344CB8AC3E}">
        <p14:creationId xmlns:p14="http://schemas.microsoft.com/office/powerpoint/2010/main" val="26337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6D7F93F-CEF4-4075-972B-E5C30EB36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71A76C9-D0D7-4DB2-BBFA-37A7E2863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1C68CEA-664E-4E1B-A83E-CC2C0371F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3D813-3D6B-4765-827E-BD5B71EFB4C4}" type="datetimeFigureOut">
              <a:rPr lang="es-CO" smtClean="0"/>
              <a:t>23/01/2019</a:t>
            </a:fld>
            <a:endParaRPr lang="es-CO" dirty="0"/>
          </a:p>
        </p:txBody>
      </p:sp>
      <p:sp>
        <p:nvSpPr>
          <p:cNvPr id="5" name="Marcador de pie de página 4">
            <a:extLst>
              <a:ext uri="{FF2B5EF4-FFF2-40B4-BE49-F238E27FC236}">
                <a16:creationId xmlns:a16="http://schemas.microsoft.com/office/drawing/2014/main" id="{8764F0E0-3B95-4E76-AF95-64BCFAA92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837DD50F-30A1-4BB9-B6C5-E1E1868D2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26AA7-B8A8-4741-8E71-B61EC59AA2B3}" type="slidenum">
              <a:rPr lang="es-CO" smtClean="0"/>
              <a:t>‹Nº›</a:t>
            </a:fld>
            <a:endParaRPr lang="es-CO" dirty="0"/>
          </a:p>
        </p:txBody>
      </p:sp>
    </p:spTree>
    <p:extLst>
      <p:ext uri="{BB962C8B-B14F-4D97-AF65-F5344CB8AC3E}">
        <p14:creationId xmlns:p14="http://schemas.microsoft.com/office/powerpoint/2010/main" val="304441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imágenes prediseñadas&#10;&#10;Descripción generada automáticamente">
            <a:extLst>
              <a:ext uri="{FF2B5EF4-FFF2-40B4-BE49-F238E27FC236}">
                <a16:creationId xmlns:a16="http://schemas.microsoft.com/office/drawing/2014/main" id="{8900A4C1-1B73-4066-B501-CF4B0EF0B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4441"/>
            <a:ext cx="10557739" cy="3216811"/>
          </a:xfrm>
          <a:prstGeom prst="rect">
            <a:avLst/>
          </a:prstGeom>
        </p:spPr>
      </p:pic>
      <p:pic>
        <p:nvPicPr>
          <p:cNvPr id="7" name="Imagen 6">
            <a:extLst>
              <a:ext uri="{FF2B5EF4-FFF2-40B4-BE49-F238E27FC236}">
                <a16:creationId xmlns:a16="http://schemas.microsoft.com/office/drawing/2014/main" id="{4BDF4A77-24DD-47F9-AF92-714594FC3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01" y="212188"/>
            <a:ext cx="2412609" cy="3216812"/>
          </a:xfrm>
          <a:prstGeom prst="rect">
            <a:avLst/>
          </a:prstGeom>
        </p:spPr>
      </p:pic>
      <p:sp>
        <p:nvSpPr>
          <p:cNvPr id="8" name="CuadroTexto 7">
            <a:extLst>
              <a:ext uri="{FF2B5EF4-FFF2-40B4-BE49-F238E27FC236}">
                <a16:creationId xmlns:a16="http://schemas.microsoft.com/office/drawing/2014/main" id="{5764026E-772F-4C7F-91B3-7F9132E6A6A6}"/>
              </a:ext>
            </a:extLst>
          </p:cNvPr>
          <p:cNvSpPr txBox="1"/>
          <p:nvPr/>
        </p:nvSpPr>
        <p:spPr>
          <a:xfrm>
            <a:off x="2836318" y="542963"/>
            <a:ext cx="9054081" cy="2677656"/>
          </a:xfrm>
          <a:prstGeom prst="rect">
            <a:avLst/>
          </a:prstGeom>
          <a:noFill/>
        </p:spPr>
        <p:txBody>
          <a:bodyPr wrap="none" rtlCol="0">
            <a:spAutoFit/>
          </a:bodyPr>
          <a:lstStyle/>
          <a:p>
            <a:pPr algn="ctr"/>
            <a:r>
              <a:rPr lang="es-CO" sz="2800" b="1" dirty="0">
                <a:latin typeface="Georgia" panose="02040502050405020303" pitchFamily="18" charset="0"/>
              </a:rPr>
              <a:t>SOCIALIZACION</a:t>
            </a:r>
          </a:p>
          <a:p>
            <a:pPr algn="ctr"/>
            <a:r>
              <a:rPr lang="es-CO" sz="2800" b="1" dirty="0">
                <a:latin typeface="Georgia" panose="02040502050405020303" pitchFamily="18" charset="0"/>
              </a:rPr>
              <a:t>DECRETO 1421 DE 29 DE AGOSTO DE 2017</a:t>
            </a:r>
          </a:p>
          <a:p>
            <a:pPr algn="ctr"/>
            <a:r>
              <a:rPr lang="es-CO" sz="2800" b="1" dirty="0">
                <a:latin typeface="Georgia" panose="02040502050405020303" pitchFamily="18" charset="0"/>
              </a:rPr>
              <a:t>POR EL CUAL SE REGLAMENTA </a:t>
            </a:r>
          </a:p>
          <a:p>
            <a:pPr algn="ctr"/>
            <a:r>
              <a:rPr lang="es-CO" sz="2800" b="1" dirty="0">
                <a:latin typeface="Georgia" panose="02040502050405020303" pitchFamily="18" charset="0"/>
              </a:rPr>
              <a:t>EN EL MARCO DE LA EDUCACIÓN INCLUSIVA </a:t>
            </a:r>
          </a:p>
          <a:p>
            <a:pPr algn="ctr"/>
            <a:r>
              <a:rPr lang="es-CO" sz="2800" b="1" dirty="0">
                <a:latin typeface="Georgia" panose="02040502050405020303" pitchFamily="18" charset="0"/>
              </a:rPr>
              <a:t>LA ATENCIÓN EDUCATIVA A LA </a:t>
            </a:r>
          </a:p>
          <a:p>
            <a:pPr algn="ctr"/>
            <a:r>
              <a:rPr lang="es-CO" sz="2800" b="1" dirty="0">
                <a:latin typeface="Georgia" panose="02040502050405020303" pitchFamily="18" charset="0"/>
              </a:rPr>
              <a:t>POBLACIÓN CON DISCAPACIDAD</a:t>
            </a:r>
          </a:p>
        </p:txBody>
      </p:sp>
    </p:spTree>
    <p:extLst>
      <p:ext uri="{BB962C8B-B14F-4D97-AF65-F5344CB8AC3E}">
        <p14:creationId xmlns:p14="http://schemas.microsoft.com/office/powerpoint/2010/main" val="127334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384313" y="1205948"/>
            <a:ext cx="6936271" cy="4801314"/>
          </a:xfrm>
          <a:prstGeom prst="rect">
            <a:avLst/>
          </a:prstGeom>
          <a:noFill/>
        </p:spPr>
        <p:txBody>
          <a:bodyPr wrap="square" rtlCol="0">
            <a:spAutoFit/>
          </a:bodyPr>
          <a:lstStyle/>
          <a:p>
            <a:pPr algn="just"/>
            <a:r>
              <a:rPr lang="es-CO" b="1" dirty="0"/>
              <a:t>9. Estudiante con discapacidad: </a:t>
            </a:r>
            <a:r>
              <a:rPr lang="es-CO" dirty="0"/>
              <a:t>persona vinculada al sistema educativo en constante desarrollo y transformación, con limitaciones en los aspectos físico, mental, intelectual o sensorial que, al interactuar con diversas barreras (actitudinales, derivadas de falsas creencias, por desconocimiento, institucionales, de infraestructura, entre otras), pueden impedir su aprendizaje y participación plena y efectiva en la sociedad, atendiendo a los principios de equidad de oportunidades e igualdad de condiciones.</a:t>
            </a:r>
          </a:p>
          <a:p>
            <a:pPr algn="just"/>
            <a:r>
              <a:rPr lang="es-CO" b="1" dirty="0"/>
              <a:t>10. Permanencia educativa para las personas con discapacidad: </a:t>
            </a:r>
            <a:r>
              <a:rPr lang="es-CO" dirty="0"/>
              <a:t>comprende las diferentes estrategias y acciones que el servicio educativo debe realizar para fortalecer los factores asociados a la permanencia y el egreso de los niños, niñas, adolescentes, jóvenes y adultos con discapacidad en el sistema educativo, relacionadas con las acciones afirmativas, los ajustes razonables que garanticen una educación inclusiva en términos de pertinencia, calidad, eficacia y eficiencia y la eliminación de las barreras que les limitan su participación en el ámbito educativo.</a:t>
            </a:r>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390660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384313" y="2345635"/>
            <a:ext cx="6936271" cy="2585323"/>
          </a:xfrm>
          <a:prstGeom prst="rect">
            <a:avLst/>
          </a:prstGeom>
          <a:noFill/>
        </p:spPr>
        <p:txBody>
          <a:bodyPr wrap="square" rtlCol="0">
            <a:spAutoFit/>
          </a:bodyPr>
          <a:lstStyle/>
          <a:p>
            <a:pPr algn="just"/>
            <a:r>
              <a:rPr lang="es-CO" b="1" dirty="0"/>
              <a:t>11. Plan Individual de Ajustes Razonables (PIAR): </a:t>
            </a:r>
            <a:r>
              <a:rPr lang="es-CO" dirty="0"/>
              <a:t>herramienta utilizada para garantizar los procesos de enseñanza y aprendizaje de los estudiantes, basados en la valoración pedagógica y social, que incluye los apoyos y ajustes razonables requeridos, entre ellos los curriculares, de infraestructura y todos los demás necesarios para garantizar el aprendizaje, la participación, permanencia y promoción. Son insumo para la planeación de aula del respectivo docente y el Plan de Mejoramiento Institucional (PMI), como complemento a las transformaciones realizadas con base en el DUA.</a:t>
            </a:r>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106526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2166078" y="289638"/>
            <a:ext cx="7859844" cy="461665"/>
          </a:xfrm>
          <a:prstGeom prst="rect">
            <a:avLst/>
          </a:prstGeom>
          <a:noFill/>
        </p:spPr>
        <p:txBody>
          <a:bodyPr wrap="none" rtlCol="0">
            <a:spAutoFit/>
          </a:bodyPr>
          <a:lstStyle/>
          <a:p>
            <a:r>
              <a:rPr lang="es-CO" sz="2400" b="1" dirty="0">
                <a:latin typeface="Georgia" panose="02040502050405020303" pitchFamily="18" charset="0"/>
              </a:rPr>
              <a:t>COMPONENTES IMPORTANTES DEL DECRETO</a:t>
            </a:r>
          </a:p>
        </p:txBody>
      </p:sp>
      <p:sp>
        <p:nvSpPr>
          <p:cNvPr id="4" name="CuadroTexto 3">
            <a:extLst>
              <a:ext uri="{FF2B5EF4-FFF2-40B4-BE49-F238E27FC236}">
                <a16:creationId xmlns:a16="http://schemas.microsoft.com/office/drawing/2014/main" id="{8A5D7AB3-D801-4D87-9C32-013C16183D26}"/>
              </a:ext>
            </a:extLst>
          </p:cNvPr>
          <p:cNvSpPr txBox="1"/>
          <p:nvPr/>
        </p:nvSpPr>
        <p:spPr>
          <a:xfrm>
            <a:off x="636688" y="984221"/>
            <a:ext cx="4639860" cy="2677656"/>
          </a:xfrm>
          <a:prstGeom prst="rect">
            <a:avLst/>
          </a:prstGeom>
          <a:noFill/>
        </p:spPr>
        <p:txBody>
          <a:bodyPr wrap="none" rtlCol="0">
            <a:spAutoFit/>
          </a:bodyPr>
          <a:lstStyle/>
          <a:p>
            <a:pPr marL="342900" indent="-342900">
              <a:buAutoNum type="arabicPeriod"/>
            </a:pPr>
            <a:r>
              <a:rPr lang="es-CO" sz="2800" b="1" dirty="0"/>
              <a:t>Recursos Financieros.</a:t>
            </a:r>
          </a:p>
          <a:p>
            <a:pPr marL="342900" indent="-342900">
              <a:buAutoNum type="arabicPeriod"/>
            </a:pPr>
            <a:r>
              <a:rPr lang="es-CO" sz="2800" dirty="0"/>
              <a:t>Responsabilidades.</a:t>
            </a:r>
          </a:p>
          <a:p>
            <a:pPr marL="342900" indent="-342900">
              <a:buAutoNum type="arabicPeriod"/>
            </a:pPr>
            <a:r>
              <a:rPr lang="es-CO" sz="2800" dirty="0"/>
              <a:t>Oferta Educativa Pertinente.</a:t>
            </a:r>
          </a:p>
          <a:p>
            <a:pPr marL="342900" indent="-342900">
              <a:buAutoNum type="arabicPeriod"/>
            </a:pPr>
            <a:r>
              <a:rPr lang="es-CO" sz="2800" dirty="0"/>
              <a:t>Herramientas.</a:t>
            </a:r>
          </a:p>
          <a:p>
            <a:pPr marL="342900" indent="-342900">
              <a:buAutoNum type="arabicPeriod"/>
            </a:pPr>
            <a:r>
              <a:rPr lang="es-CO" sz="2800" dirty="0"/>
              <a:t>No Discriminación.</a:t>
            </a:r>
          </a:p>
          <a:p>
            <a:pPr marL="342900" indent="-342900">
              <a:buAutoNum type="arabicPeriod"/>
            </a:pPr>
            <a:r>
              <a:rPr lang="es-CO" sz="2800" dirty="0"/>
              <a:t>Educación Superior.</a:t>
            </a:r>
          </a:p>
        </p:txBody>
      </p:sp>
      <p:pic>
        <p:nvPicPr>
          <p:cNvPr id="6" name="Imagen 5" descr="Imagen que contiene interior, juguete, pared, pequeño&#10;&#10;Descripción generada automáticamente">
            <a:extLst>
              <a:ext uri="{FF2B5EF4-FFF2-40B4-BE49-F238E27FC236}">
                <a16:creationId xmlns:a16="http://schemas.microsoft.com/office/drawing/2014/main" id="{FB9AB0FD-A27B-4837-AD32-3C667982F9FD}"/>
              </a:ext>
            </a:extLst>
          </p:cNvPr>
          <p:cNvPicPr>
            <a:picLocks noChangeAspect="1"/>
          </p:cNvPicPr>
          <p:nvPr/>
        </p:nvPicPr>
        <p:blipFill rotWithShape="1">
          <a:blip r:embed="rId3">
            <a:extLst>
              <a:ext uri="{28A0092B-C50C-407E-A947-70E740481C1C}">
                <a14:useLocalDpi xmlns:a14="http://schemas.microsoft.com/office/drawing/2010/main" val="0"/>
              </a:ext>
            </a:extLst>
          </a:blip>
          <a:srcRect b="10724"/>
          <a:stretch/>
        </p:blipFill>
        <p:spPr>
          <a:xfrm>
            <a:off x="742122" y="3642946"/>
            <a:ext cx="3601278" cy="3215054"/>
          </a:xfrm>
          <a:prstGeom prst="rect">
            <a:avLst/>
          </a:prstGeom>
        </p:spPr>
      </p:pic>
      <p:sp>
        <p:nvSpPr>
          <p:cNvPr id="7" name="CuadroTexto 6">
            <a:extLst>
              <a:ext uri="{FF2B5EF4-FFF2-40B4-BE49-F238E27FC236}">
                <a16:creationId xmlns:a16="http://schemas.microsoft.com/office/drawing/2014/main" id="{024D5B8A-9F58-46C0-8281-E46006661873}"/>
              </a:ext>
            </a:extLst>
          </p:cNvPr>
          <p:cNvSpPr txBox="1"/>
          <p:nvPr/>
        </p:nvSpPr>
        <p:spPr>
          <a:xfrm>
            <a:off x="6358863" y="984221"/>
            <a:ext cx="4918737" cy="3539430"/>
          </a:xfrm>
          <a:prstGeom prst="rect">
            <a:avLst/>
          </a:prstGeom>
          <a:noFill/>
        </p:spPr>
        <p:txBody>
          <a:bodyPr wrap="square" rtlCol="0">
            <a:spAutoFit/>
          </a:bodyPr>
          <a:lstStyle/>
          <a:p>
            <a:pPr marL="342900" indent="-342900" algn="just">
              <a:buAutoNum type="arabicPeriod"/>
            </a:pPr>
            <a:r>
              <a:rPr lang="es-CO" sz="2800" dirty="0"/>
              <a:t>Revisión SIMAT</a:t>
            </a:r>
          </a:p>
          <a:p>
            <a:pPr marL="342900" indent="-342900" algn="just">
              <a:buAutoNum type="arabicPeriod"/>
            </a:pPr>
            <a:r>
              <a:rPr lang="es-CO" sz="2800" dirty="0"/>
              <a:t>Líneas de Inversión:</a:t>
            </a:r>
          </a:p>
          <a:p>
            <a:pPr marL="800100" lvl="1" indent="-342900" algn="just">
              <a:buAutoNum type="arabicPeriod"/>
            </a:pPr>
            <a:r>
              <a:rPr lang="es-CO" sz="2800" dirty="0"/>
              <a:t>Docentes de Apoyo Pedagógico.</a:t>
            </a:r>
          </a:p>
          <a:p>
            <a:pPr marL="800100" lvl="1" indent="-342900" algn="just">
              <a:buAutoNum type="arabicPeriod"/>
            </a:pPr>
            <a:r>
              <a:rPr lang="es-CO" sz="2800" dirty="0"/>
              <a:t>Contratación de Apoyos.</a:t>
            </a:r>
          </a:p>
          <a:p>
            <a:pPr marL="800100" lvl="1" indent="-342900" algn="just">
              <a:buAutoNum type="arabicPeriod"/>
            </a:pPr>
            <a:r>
              <a:rPr lang="es-CO" sz="2800" dirty="0"/>
              <a:t>Materiales y Herramientas: Técnicas, Tecnológicas y didácticas.</a:t>
            </a:r>
          </a:p>
        </p:txBody>
      </p:sp>
    </p:spTree>
    <p:extLst>
      <p:ext uri="{BB962C8B-B14F-4D97-AF65-F5344CB8AC3E}">
        <p14:creationId xmlns:p14="http://schemas.microsoft.com/office/powerpoint/2010/main" val="99589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2166078" y="289638"/>
            <a:ext cx="7859844" cy="461665"/>
          </a:xfrm>
          <a:prstGeom prst="rect">
            <a:avLst/>
          </a:prstGeom>
          <a:noFill/>
        </p:spPr>
        <p:txBody>
          <a:bodyPr wrap="none" rtlCol="0">
            <a:spAutoFit/>
          </a:bodyPr>
          <a:lstStyle/>
          <a:p>
            <a:r>
              <a:rPr lang="es-CO" sz="2400" b="1" dirty="0">
                <a:latin typeface="Georgia" panose="02040502050405020303" pitchFamily="18" charset="0"/>
              </a:rPr>
              <a:t>COMPONENTES IMPORTANTES DEL DECRETO</a:t>
            </a:r>
          </a:p>
        </p:txBody>
      </p:sp>
      <p:sp>
        <p:nvSpPr>
          <p:cNvPr id="4" name="CuadroTexto 3">
            <a:extLst>
              <a:ext uri="{FF2B5EF4-FFF2-40B4-BE49-F238E27FC236}">
                <a16:creationId xmlns:a16="http://schemas.microsoft.com/office/drawing/2014/main" id="{8A5D7AB3-D801-4D87-9C32-013C16183D26}"/>
              </a:ext>
            </a:extLst>
          </p:cNvPr>
          <p:cNvSpPr txBox="1"/>
          <p:nvPr/>
        </p:nvSpPr>
        <p:spPr>
          <a:xfrm>
            <a:off x="636688" y="984221"/>
            <a:ext cx="4639860" cy="2677656"/>
          </a:xfrm>
          <a:prstGeom prst="rect">
            <a:avLst/>
          </a:prstGeom>
          <a:noFill/>
        </p:spPr>
        <p:txBody>
          <a:bodyPr wrap="none" rtlCol="0">
            <a:spAutoFit/>
          </a:bodyPr>
          <a:lstStyle/>
          <a:p>
            <a:pPr marL="342900" indent="-342900">
              <a:buAutoNum type="arabicPeriod"/>
            </a:pPr>
            <a:r>
              <a:rPr lang="es-CO" sz="2800" dirty="0"/>
              <a:t>Recursos Financieros.</a:t>
            </a:r>
          </a:p>
          <a:p>
            <a:pPr marL="342900" indent="-342900">
              <a:buAutoNum type="arabicPeriod"/>
            </a:pPr>
            <a:r>
              <a:rPr lang="es-CO" sz="2800" b="1" dirty="0"/>
              <a:t>Responsabilidades.</a:t>
            </a:r>
          </a:p>
          <a:p>
            <a:pPr marL="342900" indent="-342900">
              <a:buAutoNum type="arabicPeriod"/>
            </a:pPr>
            <a:r>
              <a:rPr lang="es-CO" sz="2800" dirty="0"/>
              <a:t>Oferta Educativa Pertinente.</a:t>
            </a:r>
          </a:p>
          <a:p>
            <a:pPr marL="342900" indent="-342900">
              <a:buAutoNum type="arabicPeriod"/>
            </a:pPr>
            <a:r>
              <a:rPr lang="es-CO" sz="2800" dirty="0"/>
              <a:t>Herramientas.</a:t>
            </a:r>
          </a:p>
          <a:p>
            <a:pPr marL="342900" indent="-342900">
              <a:buAutoNum type="arabicPeriod"/>
            </a:pPr>
            <a:r>
              <a:rPr lang="es-CO" sz="2800" dirty="0"/>
              <a:t>No Discriminación.</a:t>
            </a:r>
          </a:p>
          <a:p>
            <a:pPr marL="342900" indent="-342900">
              <a:buAutoNum type="arabicPeriod"/>
            </a:pPr>
            <a:r>
              <a:rPr lang="es-CO" sz="2800" dirty="0"/>
              <a:t>Educación Superior.</a:t>
            </a:r>
          </a:p>
        </p:txBody>
      </p:sp>
      <p:pic>
        <p:nvPicPr>
          <p:cNvPr id="6" name="Imagen 5" descr="Imagen que contiene interior, juguete, pared, pequeño&#10;&#10;Descripción generada automáticamente">
            <a:extLst>
              <a:ext uri="{FF2B5EF4-FFF2-40B4-BE49-F238E27FC236}">
                <a16:creationId xmlns:a16="http://schemas.microsoft.com/office/drawing/2014/main" id="{FB9AB0FD-A27B-4837-AD32-3C667982F9FD}"/>
              </a:ext>
            </a:extLst>
          </p:cNvPr>
          <p:cNvPicPr>
            <a:picLocks noChangeAspect="1"/>
          </p:cNvPicPr>
          <p:nvPr/>
        </p:nvPicPr>
        <p:blipFill rotWithShape="1">
          <a:blip r:embed="rId3">
            <a:extLst>
              <a:ext uri="{28A0092B-C50C-407E-A947-70E740481C1C}">
                <a14:useLocalDpi xmlns:a14="http://schemas.microsoft.com/office/drawing/2010/main" val="0"/>
              </a:ext>
            </a:extLst>
          </a:blip>
          <a:srcRect b="10724"/>
          <a:stretch/>
        </p:blipFill>
        <p:spPr>
          <a:xfrm>
            <a:off x="742122" y="3642946"/>
            <a:ext cx="3601278" cy="3215054"/>
          </a:xfrm>
          <a:prstGeom prst="rect">
            <a:avLst/>
          </a:prstGeom>
        </p:spPr>
      </p:pic>
      <p:sp>
        <p:nvSpPr>
          <p:cNvPr id="7" name="CuadroTexto 6">
            <a:extLst>
              <a:ext uri="{FF2B5EF4-FFF2-40B4-BE49-F238E27FC236}">
                <a16:creationId xmlns:a16="http://schemas.microsoft.com/office/drawing/2014/main" id="{024D5B8A-9F58-46C0-8281-E46006661873}"/>
              </a:ext>
            </a:extLst>
          </p:cNvPr>
          <p:cNvSpPr txBox="1"/>
          <p:nvPr/>
        </p:nvSpPr>
        <p:spPr>
          <a:xfrm>
            <a:off x="6345611" y="1249264"/>
            <a:ext cx="4918737" cy="1815882"/>
          </a:xfrm>
          <a:prstGeom prst="rect">
            <a:avLst/>
          </a:prstGeom>
          <a:noFill/>
        </p:spPr>
        <p:txBody>
          <a:bodyPr wrap="square" rtlCol="0">
            <a:spAutoFit/>
          </a:bodyPr>
          <a:lstStyle/>
          <a:p>
            <a:pPr marL="342900" indent="-342900" algn="just">
              <a:buAutoNum type="arabicPeriod"/>
            </a:pPr>
            <a:r>
              <a:rPr lang="es-CO" sz="2800" dirty="0"/>
              <a:t>Ministerio de Educación.</a:t>
            </a:r>
          </a:p>
          <a:p>
            <a:pPr marL="342900" indent="-342900" algn="just">
              <a:buAutoNum type="arabicPeriod"/>
            </a:pPr>
            <a:r>
              <a:rPr lang="es-CO" sz="2800" dirty="0"/>
              <a:t>Secretarias de Educación.</a:t>
            </a:r>
          </a:p>
          <a:p>
            <a:pPr marL="342900" indent="-342900" algn="just">
              <a:buAutoNum type="arabicPeriod"/>
            </a:pPr>
            <a:r>
              <a:rPr lang="es-CO" sz="2800" dirty="0"/>
              <a:t>Instituciones Educativas.</a:t>
            </a:r>
          </a:p>
          <a:p>
            <a:pPr marL="342900" indent="-342900" algn="just">
              <a:buAutoNum type="arabicPeriod"/>
            </a:pPr>
            <a:r>
              <a:rPr lang="es-CO" sz="2800" dirty="0"/>
              <a:t>Padres de Familia.</a:t>
            </a:r>
          </a:p>
        </p:txBody>
      </p:sp>
      <p:pic>
        <p:nvPicPr>
          <p:cNvPr id="8" name="Imagen 7" descr="Imagen que contiene ropa, pared, persona&#10;&#10;Descripción generada automáticamente">
            <a:extLst>
              <a:ext uri="{FF2B5EF4-FFF2-40B4-BE49-F238E27FC236}">
                <a16:creationId xmlns:a16="http://schemas.microsoft.com/office/drawing/2014/main" id="{498C162C-DFE6-48F7-B52B-4F899158F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548" y="3489084"/>
            <a:ext cx="2833369" cy="2200583"/>
          </a:xfrm>
          <a:prstGeom prst="rect">
            <a:avLst/>
          </a:prstGeom>
        </p:spPr>
      </p:pic>
      <p:pic>
        <p:nvPicPr>
          <p:cNvPr id="10" name="Imagen 9" descr="Imagen que contiene interior, persona, niño, joven&#10;&#10;Descripción generada automáticamente">
            <a:extLst>
              <a:ext uri="{FF2B5EF4-FFF2-40B4-BE49-F238E27FC236}">
                <a16:creationId xmlns:a16="http://schemas.microsoft.com/office/drawing/2014/main" id="{6B775572-117F-4D68-B500-777BEDDF3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302" y="3429000"/>
            <a:ext cx="3553239" cy="2368826"/>
          </a:xfrm>
          <a:prstGeom prst="rect">
            <a:avLst/>
          </a:prstGeom>
        </p:spPr>
      </p:pic>
    </p:spTree>
    <p:extLst>
      <p:ext uri="{BB962C8B-B14F-4D97-AF65-F5344CB8AC3E}">
        <p14:creationId xmlns:p14="http://schemas.microsoft.com/office/powerpoint/2010/main" val="291561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2166078" y="289638"/>
            <a:ext cx="7859844" cy="461665"/>
          </a:xfrm>
          <a:prstGeom prst="rect">
            <a:avLst/>
          </a:prstGeom>
          <a:noFill/>
        </p:spPr>
        <p:txBody>
          <a:bodyPr wrap="none" rtlCol="0">
            <a:spAutoFit/>
          </a:bodyPr>
          <a:lstStyle/>
          <a:p>
            <a:r>
              <a:rPr lang="es-CO" sz="2400" b="1" dirty="0">
                <a:latin typeface="Georgia" panose="02040502050405020303" pitchFamily="18" charset="0"/>
              </a:rPr>
              <a:t>COMPONENTES IMPORTANTES DEL DECRETO</a:t>
            </a:r>
          </a:p>
        </p:txBody>
      </p:sp>
      <p:sp>
        <p:nvSpPr>
          <p:cNvPr id="4" name="CuadroTexto 3">
            <a:extLst>
              <a:ext uri="{FF2B5EF4-FFF2-40B4-BE49-F238E27FC236}">
                <a16:creationId xmlns:a16="http://schemas.microsoft.com/office/drawing/2014/main" id="{8A5D7AB3-D801-4D87-9C32-013C16183D26}"/>
              </a:ext>
            </a:extLst>
          </p:cNvPr>
          <p:cNvSpPr txBox="1"/>
          <p:nvPr/>
        </p:nvSpPr>
        <p:spPr>
          <a:xfrm>
            <a:off x="636688" y="984221"/>
            <a:ext cx="4754058" cy="2677656"/>
          </a:xfrm>
          <a:prstGeom prst="rect">
            <a:avLst/>
          </a:prstGeom>
          <a:noFill/>
        </p:spPr>
        <p:txBody>
          <a:bodyPr wrap="none" rtlCol="0">
            <a:spAutoFit/>
          </a:bodyPr>
          <a:lstStyle/>
          <a:p>
            <a:pPr marL="342900" indent="-342900">
              <a:buAutoNum type="arabicPeriod"/>
            </a:pPr>
            <a:r>
              <a:rPr lang="es-CO" sz="2800" dirty="0"/>
              <a:t>Recursos Financieros.</a:t>
            </a:r>
          </a:p>
          <a:p>
            <a:pPr marL="342900" indent="-342900">
              <a:buAutoNum type="arabicPeriod"/>
            </a:pPr>
            <a:r>
              <a:rPr lang="es-CO" sz="2800" dirty="0"/>
              <a:t>Responsabilidades.</a:t>
            </a:r>
          </a:p>
          <a:p>
            <a:pPr marL="342900" indent="-342900">
              <a:buAutoNum type="arabicPeriod"/>
            </a:pPr>
            <a:r>
              <a:rPr lang="es-CO" sz="2800" b="1" dirty="0"/>
              <a:t>Oferta Educativa Pertinente.</a:t>
            </a:r>
          </a:p>
          <a:p>
            <a:pPr marL="342900" indent="-342900">
              <a:buAutoNum type="arabicPeriod"/>
            </a:pPr>
            <a:r>
              <a:rPr lang="es-CO" sz="2800" dirty="0"/>
              <a:t>Herramientas.</a:t>
            </a:r>
          </a:p>
          <a:p>
            <a:pPr marL="342900" indent="-342900">
              <a:buAutoNum type="arabicPeriod"/>
            </a:pPr>
            <a:r>
              <a:rPr lang="es-CO" sz="2800" dirty="0"/>
              <a:t>No Discriminación.</a:t>
            </a:r>
          </a:p>
          <a:p>
            <a:pPr marL="342900" indent="-342900">
              <a:buAutoNum type="arabicPeriod"/>
            </a:pPr>
            <a:r>
              <a:rPr lang="es-CO" sz="2800" dirty="0"/>
              <a:t>Educación Superior.</a:t>
            </a:r>
          </a:p>
        </p:txBody>
      </p:sp>
      <p:pic>
        <p:nvPicPr>
          <p:cNvPr id="6" name="Imagen 5" descr="Imagen que contiene interior, juguete, pared, pequeño&#10;&#10;Descripción generada automáticamente">
            <a:extLst>
              <a:ext uri="{FF2B5EF4-FFF2-40B4-BE49-F238E27FC236}">
                <a16:creationId xmlns:a16="http://schemas.microsoft.com/office/drawing/2014/main" id="{FB9AB0FD-A27B-4837-AD32-3C667982F9FD}"/>
              </a:ext>
            </a:extLst>
          </p:cNvPr>
          <p:cNvPicPr>
            <a:picLocks noChangeAspect="1"/>
          </p:cNvPicPr>
          <p:nvPr/>
        </p:nvPicPr>
        <p:blipFill rotWithShape="1">
          <a:blip r:embed="rId3">
            <a:extLst>
              <a:ext uri="{28A0092B-C50C-407E-A947-70E740481C1C}">
                <a14:useLocalDpi xmlns:a14="http://schemas.microsoft.com/office/drawing/2010/main" val="0"/>
              </a:ext>
            </a:extLst>
          </a:blip>
          <a:srcRect b="10724"/>
          <a:stretch/>
        </p:blipFill>
        <p:spPr>
          <a:xfrm>
            <a:off x="742122" y="3642946"/>
            <a:ext cx="3601278" cy="3215054"/>
          </a:xfrm>
          <a:prstGeom prst="rect">
            <a:avLst/>
          </a:prstGeom>
        </p:spPr>
      </p:pic>
      <p:sp>
        <p:nvSpPr>
          <p:cNvPr id="7" name="CuadroTexto 6">
            <a:extLst>
              <a:ext uri="{FF2B5EF4-FFF2-40B4-BE49-F238E27FC236}">
                <a16:creationId xmlns:a16="http://schemas.microsoft.com/office/drawing/2014/main" id="{024D5B8A-9F58-46C0-8281-E46006661873}"/>
              </a:ext>
            </a:extLst>
          </p:cNvPr>
          <p:cNvSpPr txBox="1"/>
          <p:nvPr/>
        </p:nvSpPr>
        <p:spPr>
          <a:xfrm>
            <a:off x="6358863" y="984221"/>
            <a:ext cx="4918737" cy="3108543"/>
          </a:xfrm>
          <a:prstGeom prst="rect">
            <a:avLst/>
          </a:prstGeom>
          <a:noFill/>
        </p:spPr>
        <p:txBody>
          <a:bodyPr wrap="square" rtlCol="0">
            <a:spAutoFit/>
          </a:bodyPr>
          <a:lstStyle/>
          <a:p>
            <a:pPr marL="342900" indent="-342900" algn="just">
              <a:buAutoNum type="arabicPeriod"/>
            </a:pPr>
            <a:r>
              <a:rPr lang="es-CO" sz="2800" dirty="0"/>
              <a:t>Oferta General.</a:t>
            </a:r>
          </a:p>
          <a:p>
            <a:pPr marL="342900" indent="-342900" algn="just">
              <a:buAutoNum type="arabicPeriod"/>
            </a:pPr>
            <a:r>
              <a:rPr lang="es-CO" sz="2800" dirty="0"/>
              <a:t>Oferta Bilingüe Bicultural para la Población con Discapacidad Auditiva.</a:t>
            </a:r>
          </a:p>
          <a:p>
            <a:pPr marL="342900" indent="-342900" algn="just">
              <a:buAutoNum type="arabicPeriod"/>
            </a:pPr>
            <a:r>
              <a:rPr lang="es-CO" sz="2800" dirty="0"/>
              <a:t>Oferta Hospitalaria / Domiciliaria.</a:t>
            </a:r>
          </a:p>
          <a:p>
            <a:pPr marL="342900" indent="-342900" algn="just">
              <a:buAutoNum type="arabicPeriod"/>
            </a:pPr>
            <a:r>
              <a:rPr lang="es-CO" sz="2800" dirty="0"/>
              <a:t>Oferta Formación de Adultos.</a:t>
            </a:r>
          </a:p>
        </p:txBody>
      </p:sp>
    </p:spTree>
    <p:extLst>
      <p:ext uri="{BB962C8B-B14F-4D97-AF65-F5344CB8AC3E}">
        <p14:creationId xmlns:p14="http://schemas.microsoft.com/office/powerpoint/2010/main" val="66524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2166078" y="289638"/>
            <a:ext cx="7859844" cy="461665"/>
          </a:xfrm>
          <a:prstGeom prst="rect">
            <a:avLst/>
          </a:prstGeom>
          <a:noFill/>
        </p:spPr>
        <p:txBody>
          <a:bodyPr wrap="none" rtlCol="0">
            <a:spAutoFit/>
          </a:bodyPr>
          <a:lstStyle/>
          <a:p>
            <a:r>
              <a:rPr lang="es-CO" sz="2400" b="1" dirty="0">
                <a:latin typeface="Georgia" panose="02040502050405020303" pitchFamily="18" charset="0"/>
              </a:rPr>
              <a:t>COMPONENTES IMPORTANTES DEL DECRETO</a:t>
            </a:r>
          </a:p>
        </p:txBody>
      </p:sp>
      <p:sp>
        <p:nvSpPr>
          <p:cNvPr id="4" name="CuadroTexto 3">
            <a:extLst>
              <a:ext uri="{FF2B5EF4-FFF2-40B4-BE49-F238E27FC236}">
                <a16:creationId xmlns:a16="http://schemas.microsoft.com/office/drawing/2014/main" id="{8A5D7AB3-D801-4D87-9C32-013C16183D26}"/>
              </a:ext>
            </a:extLst>
          </p:cNvPr>
          <p:cNvSpPr txBox="1"/>
          <p:nvPr/>
        </p:nvSpPr>
        <p:spPr>
          <a:xfrm>
            <a:off x="636688" y="984221"/>
            <a:ext cx="4639860" cy="2677656"/>
          </a:xfrm>
          <a:prstGeom prst="rect">
            <a:avLst/>
          </a:prstGeom>
          <a:noFill/>
        </p:spPr>
        <p:txBody>
          <a:bodyPr wrap="none" rtlCol="0">
            <a:spAutoFit/>
          </a:bodyPr>
          <a:lstStyle/>
          <a:p>
            <a:pPr marL="342900" indent="-342900">
              <a:buAutoNum type="arabicPeriod"/>
            </a:pPr>
            <a:r>
              <a:rPr lang="es-CO" sz="2800" dirty="0"/>
              <a:t>Recursos Financieros.</a:t>
            </a:r>
          </a:p>
          <a:p>
            <a:pPr marL="342900" indent="-342900">
              <a:buAutoNum type="arabicPeriod"/>
            </a:pPr>
            <a:r>
              <a:rPr lang="es-CO" sz="2800" dirty="0"/>
              <a:t>Responsabilidades.</a:t>
            </a:r>
          </a:p>
          <a:p>
            <a:pPr marL="342900" indent="-342900">
              <a:buAutoNum type="arabicPeriod"/>
            </a:pPr>
            <a:r>
              <a:rPr lang="es-CO" sz="2800" dirty="0"/>
              <a:t>Oferta Educativa Pertinente.</a:t>
            </a:r>
          </a:p>
          <a:p>
            <a:pPr marL="342900" indent="-342900">
              <a:buAutoNum type="arabicPeriod"/>
            </a:pPr>
            <a:r>
              <a:rPr lang="es-CO" sz="2800" b="1" dirty="0"/>
              <a:t>Herramientas.</a:t>
            </a:r>
          </a:p>
          <a:p>
            <a:pPr marL="342900" indent="-342900">
              <a:buAutoNum type="arabicPeriod"/>
            </a:pPr>
            <a:r>
              <a:rPr lang="es-CO" sz="2800" dirty="0"/>
              <a:t>No Discriminación.</a:t>
            </a:r>
          </a:p>
          <a:p>
            <a:pPr marL="342900" indent="-342900">
              <a:buAutoNum type="arabicPeriod"/>
            </a:pPr>
            <a:r>
              <a:rPr lang="es-CO" sz="2800" dirty="0"/>
              <a:t>Educación Superior.</a:t>
            </a:r>
          </a:p>
        </p:txBody>
      </p:sp>
      <p:pic>
        <p:nvPicPr>
          <p:cNvPr id="6" name="Imagen 5" descr="Imagen que contiene interior, juguete, pared, pequeño&#10;&#10;Descripción generada automáticamente">
            <a:extLst>
              <a:ext uri="{FF2B5EF4-FFF2-40B4-BE49-F238E27FC236}">
                <a16:creationId xmlns:a16="http://schemas.microsoft.com/office/drawing/2014/main" id="{FB9AB0FD-A27B-4837-AD32-3C667982F9FD}"/>
              </a:ext>
            </a:extLst>
          </p:cNvPr>
          <p:cNvPicPr>
            <a:picLocks noChangeAspect="1"/>
          </p:cNvPicPr>
          <p:nvPr/>
        </p:nvPicPr>
        <p:blipFill rotWithShape="1">
          <a:blip r:embed="rId3">
            <a:extLst>
              <a:ext uri="{28A0092B-C50C-407E-A947-70E740481C1C}">
                <a14:useLocalDpi xmlns:a14="http://schemas.microsoft.com/office/drawing/2010/main" val="0"/>
              </a:ext>
            </a:extLst>
          </a:blip>
          <a:srcRect b="10724"/>
          <a:stretch/>
        </p:blipFill>
        <p:spPr>
          <a:xfrm>
            <a:off x="742122" y="3642946"/>
            <a:ext cx="3601278" cy="3215054"/>
          </a:xfrm>
          <a:prstGeom prst="rect">
            <a:avLst/>
          </a:prstGeom>
        </p:spPr>
      </p:pic>
      <p:sp>
        <p:nvSpPr>
          <p:cNvPr id="7" name="CuadroTexto 6">
            <a:extLst>
              <a:ext uri="{FF2B5EF4-FFF2-40B4-BE49-F238E27FC236}">
                <a16:creationId xmlns:a16="http://schemas.microsoft.com/office/drawing/2014/main" id="{024D5B8A-9F58-46C0-8281-E46006661873}"/>
              </a:ext>
            </a:extLst>
          </p:cNvPr>
          <p:cNvSpPr txBox="1"/>
          <p:nvPr/>
        </p:nvSpPr>
        <p:spPr>
          <a:xfrm>
            <a:off x="6358863" y="984221"/>
            <a:ext cx="4918737" cy="2677656"/>
          </a:xfrm>
          <a:prstGeom prst="rect">
            <a:avLst/>
          </a:prstGeom>
          <a:noFill/>
        </p:spPr>
        <p:txBody>
          <a:bodyPr wrap="square" rtlCol="0">
            <a:spAutoFit/>
          </a:bodyPr>
          <a:lstStyle/>
          <a:p>
            <a:pPr marL="342900" indent="-342900" algn="just">
              <a:buAutoNum type="arabicPeriod"/>
            </a:pPr>
            <a:r>
              <a:rPr lang="es-CO" sz="2800" dirty="0"/>
              <a:t>PIAR (Plan Individual de Ajustes Razonables).</a:t>
            </a:r>
          </a:p>
          <a:p>
            <a:pPr marL="342900" indent="-342900" algn="just">
              <a:buAutoNum type="arabicPeriod"/>
            </a:pPr>
            <a:r>
              <a:rPr lang="es-CO" sz="2800" dirty="0"/>
              <a:t>Acta de Acuerdo.</a:t>
            </a:r>
          </a:p>
          <a:p>
            <a:pPr marL="342900" indent="-342900" algn="just">
              <a:buAutoNum type="arabicPeriod"/>
            </a:pPr>
            <a:r>
              <a:rPr lang="es-CO" sz="2800" dirty="0"/>
              <a:t>Informe Anual de Competencia Pedagógica.</a:t>
            </a:r>
          </a:p>
          <a:p>
            <a:pPr marL="342900" indent="-342900" algn="just">
              <a:buAutoNum type="arabicPeriod"/>
            </a:pPr>
            <a:r>
              <a:rPr lang="es-CO" sz="2800" dirty="0"/>
              <a:t>Historia Escolar</a:t>
            </a:r>
          </a:p>
        </p:txBody>
      </p:sp>
      <p:pic>
        <p:nvPicPr>
          <p:cNvPr id="8" name="Imagen 7" descr="Imagen que contiene persona, niño, interior, joven&#10;&#10;Descripción generada automáticamente">
            <a:extLst>
              <a:ext uri="{FF2B5EF4-FFF2-40B4-BE49-F238E27FC236}">
                <a16:creationId xmlns:a16="http://schemas.microsoft.com/office/drawing/2014/main" id="{5224F18E-3BB4-4B79-B089-BA6D937AF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871" y="3682959"/>
            <a:ext cx="4163698" cy="2771567"/>
          </a:xfrm>
          <a:prstGeom prst="rect">
            <a:avLst/>
          </a:prstGeom>
        </p:spPr>
      </p:pic>
    </p:spTree>
    <p:extLst>
      <p:ext uri="{BB962C8B-B14F-4D97-AF65-F5344CB8AC3E}">
        <p14:creationId xmlns:p14="http://schemas.microsoft.com/office/powerpoint/2010/main" val="1730772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2166078" y="289638"/>
            <a:ext cx="7859844" cy="461665"/>
          </a:xfrm>
          <a:prstGeom prst="rect">
            <a:avLst/>
          </a:prstGeom>
          <a:noFill/>
        </p:spPr>
        <p:txBody>
          <a:bodyPr wrap="none" rtlCol="0">
            <a:spAutoFit/>
          </a:bodyPr>
          <a:lstStyle/>
          <a:p>
            <a:r>
              <a:rPr lang="es-CO" sz="2400" b="1" dirty="0">
                <a:latin typeface="Georgia" panose="02040502050405020303" pitchFamily="18" charset="0"/>
              </a:rPr>
              <a:t>COMPONENTES IMPORTANTES DEL DECRETO</a:t>
            </a:r>
          </a:p>
        </p:txBody>
      </p:sp>
      <p:sp>
        <p:nvSpPr>
          <p:cNvPr id="4" name="CuadroTexto 3">
            <a:extLst>
              <a:ext uri="{FF2B5EF4-FFF2-40B4-BE49-F238E27FC236}">
                <a16:creationId xmlns:a16="http://schemas.microsoft.com/office/drawing/2014/main" id="{8A5D7AB3-D801-4D87-9C32-013C16183D26}"/>
              </a:ext>
            </a:extLst>
          </p:cNvPr>
          <p:cNvSpPr txBox="1"/>
          <p:nvPr/>
        </p:nvSpPr>
        <p:spPr>
          <a:xfrm>
            <a:off x="636688" y="984221"/>
            <a:ext cx="4639860" cy="2677656"/>
          </a:xfrm>
          <a:prstGeom prst="rect">
            <a:avLst/>
          </a:prstGeom>
          <a:noFill/>
        </p:spPr>
        <p:txBody>
          <a:bodyPr wrap="none" rtlCol="0">
            <a:spAutoFit/>
          </a:bodyPr>
          <a:lstStyle/>
          <a:p>
            <a:pPr marL="342900" indent="-342900">
              <a:buAutoNum type="arabicPeriod"/>
            </a:pPr>
            <a:r>
              <a:rPr lang="es-CO" sz="2800" dirty="0"/>
              <a:t>Recursos Financieros.</a:t>
            </a:r>
          </a:p>
          <a:p>
            <a:pPr marL="342900" indent="-342900">
              <a:buAutoNum type="arabicPeriod"/>
            </a:pPr>
            <a:r>
              <a:rPr lang="es-CO" sz="2800" dirty="0"/>
              <a:t>Responsabilidades.</a:t>
            </a:r>
          </a:p>
          <a:p>
            <a:pPr marL="342900" indent="-342900">
              <a:buAutoNum type="arabicPeriod"/>
            </a:pPr>
            <a:r>
              <a:rPr lang="es-CO" sz="2800" dirty="0"/>
              <a:t>Oferta Educativa Pertinente.</a:t>
            </a:r>
          </a:p>
          <a:p>
            <a:pPr marL="342900" indent="-342900">
              <a:buAutoNum type="arabicPeriod"/>
            </a:pPr>
            <a:r>
              <a:rPr lang="es-CO" sz="2800" dirty="0"/>
              <a:t>Herramientas.</a:t>
            </a:r>
          </a:p>
          <a:p>
            <a:pPr marL="342900" indent="-342900">
              <a:buAutoNum type="arabicPeriod"/>
            </a:pPr>
            <a:r>
              <a:rPr lang="es-CO" sz="2800" b="1" dirty="0"/>
              <a:t>No Discriminación.</a:t>
            </a:r>
          </a:p>
          <a:p>
            <a:pPr marL="342900" indent="-342900">
              <a:buAutoNum type="arabicPeriod"/>
            </a:pPr>
            <a:r>
              <a:rPr lang="es-CO" sz="2800" dirty="0"/>
              <a:t>Educación Superior.</a:t>
            </a:r>
          </a:p>
        </p:txBody>
      </p:sp>
      <p:pic>
        <p:nvPicPr>
          <p:cNvPr id="6" name="Imagen 5" descr="Imagen que contiene interior, juguete, pared, pequeño&#10;&#10;Descripción generada automáticamente">
            <a:extLst>
              <a:ext uri="{FF2B5EF4-FFF2-40B4-BE49-F238E27FC236}">
                <a16:creationId xmlns:a16="http://schemas.microsoft.com/office/drawing/2014/main" id="{FB9AB0FD-A27B-4837-AD32-3C667982F9FD}"/>
              </a:ext>
            </a:extLst>
          </p:cNvPr>
          <p:cNvPicPr>
            <a:picLocks noChangeAspect="1"/>
          </p:cNvPicPr>
          <p:nvPr/>
        </p:nvPicPr>
        <p:blipFill rotWithShape="1">
          <a:blip r:embed="rId3">
            <a:extLst>
              <a:ext uri="{28A0092B-C50C-407E-A947-70E740481C1C}">
                <a14:useLocalDpi xmlns:a14="http://schemas.microsoft.com/office/drawing/2010/main" val="0"/>
              </a:ext>
            </a:extLst>
          </a:blip>
          <a:srcRect b="10724"/>
          <a:stretch/>
        </p:blipFill>
        <p:spPr>
          <a:xfrm>
            <a:off x="742122" y="3642946"/>
            <a:ext cx="3601278" cy="3215054"/>
          </a:xfrm>
          <a:prstGeom prst="rect">
            <a:avLst/>
          </a:prstGeom>
        </p:spPr>
      </p:pic>
      <p:pic>
        <p:nvPicPr>
          <p:cNvPr id="8" name="Imagen 7" descr="Imagen que contiene imágenes prediseñadas&#10;&#10;Descripción generada automáticamente">
            <a:extLst>
              <a:ext uri="{FF2B5EF4-FFF2-40B4-BE49-F238E27FC236}">
                <a16:creationId xmlns:a16="http://schemas.microsoft.com/office/drawing/2014/main" id="{73D2D580-A167-4620-BCE9-2DB2B4738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13214"/>
            <a:ext cx="5749787" cy="2895187"/>
          </a:xfrm>
          <a:prstGeom prst="rect">
            <a:avLst/>
          </a:prstGeom>
        </p:spPr>
      </p:pic>
    </p:spTree>
    <p:extLst>
      <p:ext uri="{BB962C8B-B14F-4D97-AF65-F5344CB8AC3E}">
        <p14:creationId xmlns:p14="http://schemas.microsoft.com/office/powerpoint/2010/main" val="119161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2166078" y="289638"/>
            <a:ext cx="7859844" cy="461665"/>
          </a:xfrm>
          <a:prstGeom prst="rect">
            <a:avLst/>
          </a:prstGeom>
          <a:noFill/>
        </p:spPr>
        <p:txBody>
          <a:bodyPr wrap="none" rtlCol="0">
            <a:spAutoFit/>
          </a:bodyPr>
          <a:lstStyle/>
          <a:p>
            <a:r>
              <a:rPr lang="es-CO" sz="2400" b="1" dirty="0">
                <a:latin typeface="Georgia" panose="02040502050405020303" pitchFamily="18" charset="0"/>
              </a:rPr>
              <a:t>COMPONENTES IMPORTANTES DEL DECRETO</a:t>
            </a:r>
          </a:p>
        </p:txBody>
      </p:sp>
      <p:sp>
        <p:nvSpPr>
          <p:cNvPr id="4" name="CuadroTexto 3">
            <a:extLst>
              <a:ext uri="{FF2B5EF4-FFF2-40B4-BE49-F238E27FC236}">
                <a16:creationId xmlns:a16="http://schemas.microsoft.com/office/drawing/2014/main" id="{8A5D7AB3-D801-4D87-9C32-013C16183D26}"/>
              </a:ext>
            </a:extLst>
          </p:cNvPr>
          <p:cNvSpPr txBox="1"/>
          <p:nvPr/>
        </p:nvSpPr>
        <p:spPr>
          <a:xfrm>
            <a:off x="636688" y="984221"/>
            <a:ext cx="4639860" cy="2677656"/>
          </a:xfrm>
          <a:prstGeom prst="rect">
            <a:avLst/>
          </a:prstGeom>
          <a:noFill/>
        </p:spPr>
        <p:txBody>
          <a:bodyPr wrap="none" rtlCol="0">
            <a:spAutoFit/>
          </a:bodyPr>
          <a:lstStyle/>
          <a:p>
            <a:pPr marL="342900" indent="-342900">
              <a:buAutoNum type="arabicPeriod"/>
            </a:pPr>
            <a:r>
              <a:rPr lang="es-CO" sz="2800" dirty="0"/>
              <a:t>Recursos Financieros.</a:t>
            </a:r>
          </a:p>
          <a:p>
            <a:pPr marL="342900" indent="-342900">
              <a:buAutoNum type="arabicPeriod"/>
            </a:pPr>
            <a:r>
              <a:rPr lang="es-CO" sz="2800" dirty="0"/>
              <a:t>Responsabilidades.</a:t>
            </a:r>
          </a:p>
          <a:p>
            <a:pPr marL="342900" indent="-342900">
              <a:buAutoNum type="arabicPeriod"/>
            </a:pPr>
            <a:r>
              <a:rPr lang="es-CO" sz="2800" dirty="0"/>
              <a:t>Oferta Educativa Pertinente.</a:t>
            </a:r>
          </a:p>
          <a:p>
            <a:pPr marL="342900" indent="-342900">
              <a:buAutoNum type="arabicPeriod"/>
            </a:pPr>
            <a:r>
              <a:rPr lang="es-CO" sz="2800" dirty="0"/>
              <a:t>Herramientas.</a:t>
            </a:r>
          </a:p>
          <a:p>
            <a:pPr marL="342900" indent="-342900">
              <a:buAutoNum type="arabicPeriod"/>
            </a:pPr>
            <a:r>
              <a:rPr lang="es-CO" sz="2800" dirty="0"/>
              <a:t>No Discriminación.</a:t>
            </a:r>
          </a:p>
          <a:p>
            <a:pPr marL="342900" indent="-342900">
              <a:buAutoNum type="arabicPeriod"/>
            </a:pPr>
            <a:r>
              <a:rPr lang="es-CO" sz="2800" b="1" dirty="0"/>
              <a:t>Educación Superior.</a:t>
            </a:r>
          </a:p>
        </p:txBody>
      </p:sp>
      <p:pic>
        <p:nvPicPr>
          <p:cNvPr id="6" name="Imagen 5" descr="Imagen que contiene interior, juguete, pared, pequeño&#10;&#10;Descripción generada automáticamente">
            <a:extLst>
              <a:ext uri="{FF2B5EF4-FFF2-40B4-BE49-F238E27FC236}">
                <a16:creationId xmlns:a16="http://schemas.microsoft.com/office/drawing/2014/main" id="{FB9AB0FD-A27B-4837-AD32-3C667982F9FD}"/>
              </a:ext>
            </a:extLst>
          </p:cNvPr>
          <p:cNvPicPr>
            <a:picLocks noChangeAspect="1"/>
          </p:cNvPicPr>
          <p:nvPr/>
        </p:nvPicPr>
        <p:blipFill rotWithShape="1">
          <a:blip r:embed="rId3">
            <a:extLst>
              <a:ext uri="{28A0092B-C50C-407E-A947-70E740481C1C}">
                <a14:useLocalDpi xmlns:a14="http://schemas.microsoft.com/office/drawing/2010/main" val="0"/>
              </a:ext>
            </a:extLst>
          </a:blip>
          <a:srcRect b="10724"/>
          <a:stretch/>
        </p:blipFill>
        <p:spPr>
          <a:xfrm>
            <a:off x="742122" y="3642946"/>
            <a:ext cx="3601278" cy="3215054"/>
          </a:xfrm>
          <a:prstGeom prst="rect">
            <a:avLst/>
          </a:prstGeom>
        </p:spPr>
      </p:pic>
      <p:pic>
        <p:nvPicPr>
          <p:cNvPr id="8" name="Imagen 7" descr="Imagen que contiene portátil, ordenador, electrónica&#10;&#10;Descripción generada automáticamente">
            <a:extLst>
              <a:ext uri="{FF2B5EF4-FFF2-40B4-BE49-F238E27FC236}">
                <a16:creationId xmlns:a16="http://schemas.microsoft.com/office/drawing/2014/main" id="{A29DB461-2054-43EE-A598-1A63456C1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84221"/>
            <a:ext cx="5092355" cy="3303642"/>
          </a:xfrm>
          <a:prstGeom prst="rect">
            <a:avLst/>
          </a:prstGeom>
        </p:spPr>
      </p:pic>
    </p:spTree>
    <p:extLst>
      <p:ext uri="{BB962C8B-B14F-4D97-AF65-F5344CB8AC3E}">
        <p14:creationId xmlns:p14="http://schemas.microsoft.com/office/powerpoint/2010/main" val="140185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E99CF8D-9A5A-40B5-9040-40B79CD64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44256"/>
          </a:xfrm>
          <a:prstGeom prst="rect">
            <a:avLst/>
          </a:prstGeom>
        </p:spPr>
      </p:pic>
      <p:pic>
        <p:nvPicPr>
          <p:cNvPr id="2" name="Imagen 1">
            <a:extLst>
              <a:ext uri="{FF2B5EF4-FFF2-40B4-BE49-F238E27FC236}">
                <a16:creationId xmlns:a16="http://schemas.microsoft.com/office/drawing/2014/main" id="{35693438-C42E-4A0C-8A28-8EEB611DE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21E91103-C909-45F7-A9AA-4691984876C5}"/>
              </a:ext>
            </a:extLst>
          </p:cNvPr>
          <p:cNvSpPr txBox="1"/>
          <p:nvPr/>
        </p:nvSpPr>
        <p:spPr>
          <a:xfrm>
            <a:off x="0" y="1486472"/>
            <a:ext cx="7556877" cy="3077766"/>
          </a:xfrm>
          <a:prstGeom prst="rect">
            <a:avLst/>
          </a:prstGeom>
          <a:noFill/>
        </p:spPr>
        <p:txBody>
          <a:bodyPr wrap="none" rtlCol="0">
            <a:spAutoFit/>
          </a:bodyPr>
          <a:lstStyle/>
          <a:p>
            <a:r>
              <a:rPr lang="es-CO" sz="16600" b="1" dirty="0">
                <a:latin typeface="Georgia" panose="02040502050405020303" pitchFamily="18" charset="0"/>
              </a:rPr>
              <a:t>PIAR</a:t>
            </a:r>
          </a:p>
          <a:p>
            <a:r>
              <a:rPr lang="es-CO" sz="2800" b="1" dirty="0">
                <a:latin typeface="Georgia" panose="02040502050405020303" pitchFamily="18" charset="0"/>
              </a:rPr>
              <a:t>(Plan Individual de Ajustes Razonables)</a:t>
            </a:r>
          </a:p>
        </p:txBody>
      </p:sp>
    </p:spTree>
    <p:extLst>
      <p:ext uri="{BB962C8B-B14F-4D97-AF65-F5344CB8AC3E}">
        <p14:creationId xmlns:p14="http://schemas.microsoft.com/office/powerpoint/2010/main" val="1478498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F134A1-80A9-4C23-BAC5-6A9E50EB5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graphicFrame>
        <p:nvGraphicFramePr>
          <p:cNvPr id="3" name="Tabla 2">
            <a:extLst>
              <a:ext uri="{FF2B5EF4-FFF2-40B4-BE49-F238E27FC236}">
                <a16:creationId xmlns:a16="http://schemas.microsoft.com/office/drawing/2014/main" id="{B188EC45-FA30-4B73-B17B-7D76127E03A0}"/>
              </a:ext>
            </a:extLst>
          </p:cNvPr>
          <p:cNvGraphicFramePr>
            <a:graphicFrameLocks noGrp="1"/>
          </p:cNvGraphicFramePr>
          <p:nvPr>
            <p:extLst>
              <p:ext uri="{D42A27DB-BD31-4B8C-83A1-F6EECF244321}">
                <p14:modId xmlns:p14="http://schemas.microsoft.com/office/powerpoint/2010/main" val="1027010197"/>
              </p:ext>
            </p:extLst>
          </p:nvPr>
        </p:nvGraphicFramePr>
        <p:xfrm>
          <a:off x="381232" y="1276258"/>
          <a:ext cx="11429533" cy="5054600"/>
        </p:xfrm>
        <a:graphic>
          <a:graphicData uri="http://schemas.openxmlformats.org/drawingml/2006/table">
            <a:tbl>
              <a:tblPr firstRow="1" bandRow="1">
                <a:tableStyleId>{5940675A-B579-460E-94D1-54222C63F5DA}</a:tableStyleId>
              </a:tblPr>
              <a:tblGrid>
                <a:gridCol w="3978870">
                  <a:extLst>
                    <a:ext uri="{9D8B030D-6E8A-4147-A177-3AD203B41FA5}">
                      <a16:colId xmlns:a16="http://schemas.microsoft.com/office/drawing/2014/main" val="4228382835"/>
                    </a:ext>
                  </a:extLst>
                </a:gridCol>
                <a:gridCol w="677333">
                  <a:extLst>
                    <a:ext uri="{9D8B030D-6E8A-4147-A177-3AD203B41FA5}">
                      <a16:colId xmlns:a16="http://schemas.microsoft.com/office/drawing/2014/main" val="4224798070"/>
                    </a:ext>
                  </a:extLst>
                </a:gridCol>
                <a:gridCol w="677333">
                  <a:extLst>
                    <a:ext uri="{9D8B030D-6E8A-4147-A177-3AD203B41FA5}">
                      <a16:colId xmlns:a16="http://schemas.microsoft.com/office/drawing/2014/main" val="838739485"/>
                    </a:ext>
                  </a:extLst>
                </a:gridCol>
                <a:gridCol w="677333">
                  <a:extLst>
                    <a:ext uri="{9D8B030D-6E8A-4147-A177-3AD203B41FA5}">
                      <a16:colId xmlns:a16="http://schemas.microsoft.com/office/drawing/2014/main" val="2800468221"/>
                    </a:ext>
                  </a:extLst>
                </a:gridCol>
                <a:gridCol w="677333">
                  <a:extLst>
                    <a:ext uri="{9D8B030D-6E8A-4147-A177-3AD203B41FA5}">
                      <a16:colId xmlns:a16="http://schemas.microsoft.com/office/drawing/2014/main" val="4178850659"/>
                    </a:ext>
                  </a:extLst>
                </a:gridCol>
                <a:gridCol w="677333">
                  <a:extLst>
                    <a:ext uri="{9D8B030D-6E8A-4147-A177-3AD203B41FA5}">
                      <a16:colId xmlns:a16="http://schemas.microsoft.com/office/drawing/2014/main" val="3769090334"/>
                    </a:ext>
                  </a:extLst>
                </a:gridCol>
                <a:gridCol w="677333">
                  <a:extLst>
                    <a:ext uri="{9D8B030D-6E8A-4147-A177-3AD203B41FA5}">
                      <a16:colId xmlns:a16="http://schemas.microsoft.com/office/drawing/2014/main" val="971003288"/>
                    </a:ext>
                  </a:extLst>
                </a:gridCol>
                <a:gridCol w="677333">
                  <a:extLst>
                    <a:ext uri="{9D8B030D-6E8A-4147-A177-3AD203B41FA5}">
                      <a16:colId xmlns:a16="http://schemas.microsoft.com/office/drawing/2014/main" val="2121407425"/>
                    </a:ext>
                  </a:extLst>
                </a:gridCol>
                <a:gridCol w="677333">
                  <a:extLst>
                    <a:ext uri="{9D8B030D-6E8A-4147-A177-3AD203B41FA5}">
                      <a16:colId xmlns:a16="http://schemas.microsoft.com/office/drawing/2014/main" val="1634780239"/>
                    </a:ext>
                  </a:extLst>
                </a:gridCol>
                <a:gridCol w="677333">
                  <a:extLst>
                    <a:ext uri="{9D8B030D-6E8A-4147-A177-3AD203B41FA5}">
                      <a16:colId xmlns:a16="http://schemas.microsoft.com/office/drawing/2014/main" val="3993924880"/>
                    </a:ext>
                  </a:extLst>
                </a:gridCol>
                <a:gridCol w="677333">
                  <a:extLst>
                    <a:ext uri="{9D8B030D-6E8A-4147-A177-3AD203B41FA5}">
                      <a16:colId xmlns:a16="http://schemas.microsoft.com/office/drawing/2014/main" val="3673654423"/>
                    </a:ext>
                  </a:extLst>
                </a:gridCol>
                <a:gridCol w="677333">
                  <a:extLst>
                    <a:ext uri="{9D8B030D-6E8A-4147-A177-3AD203B41FA5}">
                      <a16:colId xmlns:a16="http://schemas.microsoft.com/office/drawing/2014/main" val="4227041971"/>
                    </a:ext>
                  </a:extLst>
                </a:gridCol>
              </a:tblGrid>
              <a:tr h="370840">
                <a:tc rowSpan="2">
                  <a:txBody>
                    <a:bodyPr/>
                    <a:lstStyle/>
                    <a:p>
                      <a:pPr algn="ctr"/>
                      <a:r>
                        <a:rPr lang="es-CO" dirty="0"/>
                        <a:t>ACCION</a:t>
                      </a:r>
                    </a:p>
                  </a:txBody>
                  <a:tcPr anchor="ctr"/>
                </a:tc>
                <a:tc gridSpan="11">
                  <a:txBody>
                    <a:bodyPr/>
                    <a:lstStyle/>
                    <a:p>
                      <a:pPr algn="ctr"/>
                      <a:r>
                        <a:rPr lang="es-CO" dirty="0"/>
                        <a:t>MES</a:t>
                      </a:r>
                    </a:p>
                  </a:txBody>
                  <a:tcPr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2329407340"/>
                  </a:ext>
                </a:extLst>
              </a:tr>
              <a:tr h="370840">
                <a:tc vMerge="1">
                  <a:txBody>
                    <a:bodyPr/>
                    <a:lstStyle/>
                    <a:p>
                      <a:endParaRPr lang="es-CO" dirty="0"/>
                    </a:p>
                  </a:txBody>
                  <a:tcPr/>
                </a:tc>
                <a:tc>
                  <a:txBody>
                    <a:bodyPr/>
                    <a:lstStyle/>
                    <a:p>
                      <a:pPr algn="ctr"/>
                      <a:r>
                        <a:rPr lang="es-CO" dirty="0"/>
                        <a:t>FEB</a:t>
                      </a:r>
                    </a:p>
                  </a:txBody>
                  <a:tcPr anchor="ctr"/>
                </a:tc>
                <a:tc>
                  <a:txBody>
                    <a:bodyPr/>
                    <a:lstStyle/>
                    <a:p>
                      <a:pPr algn="ctr"/>
                      <a:r>
                        <a:rPr lang="es-CO" dirty="0"/>
                        <a:t>MAR</a:t>
                      </a:r>
                    </a:p>
                  </a:txBody>
                  <a:tcPr anchor="ctr"/>
                </a:tc>
                <a:tc>
                  <a:txBody>
                    <a:bodyPr/>
                    <a:lstStyle/>
                    <a:p>
                      <a:pPr algn="ctr"/>
                      <a:r>
                        <a:rPr lang="es-CO" dirty="0"/>
                        <a:t>ABR</a:t>
                      </a:r>
                    </a:p>
                  </a:txBody>
                  <a:tcPr anchor="ctr"/>
                </a:tc>
                <a:tc>
                  <a:txBody>
                    <a:bodyPr/>
                    <a:lstStyle/>
                    <a:p>
                      <a:pPr algn="ctr"/>
                      <a:r>
                        <a:rPr lang="es-CO" dirty="0"/>
                        <a:t>MAY</a:t>
                      </a:r>
                    </a:p>
                  </a:txBody>
                  <a:tcPr anchor="ctr"/>
                </a:tc>
                <a:tc>
                  <a:txBody>
                    <a:bodyPr/>
                    <a:lstStyle/>
                    <a:p>
                      <a:pPr algn="ctr"/>
                      <a:r>
                        <a:rPr lang="es-CO" dirty="0"/>
                        <a:t>JUN</a:t>
                      </a:r>
                    </a:p>
                  </a:txBody>
                  <a:tcPr anchor="ctr"/>
                </a:tc>
                <a:tc>
                  <a:txBody>
                    <a:bodyPr/>
                    <a:lstStyle/>
                    <a:p>
                      <a:pPr algn="ctr"/>
                      <a:r>
                        <a:rPr lang="es-CO" dirty="0"/>
                        <a:t>JUL</a:t>
                      </a:r>
                    </a:p>
                  </a:txBody>
                  <a:tcPr anchor="ctr"/>
                </a:tc>
                <a:tc>
                  <a:txBody>
                    <a:bodyPr/>
                    <a:lstStyle/>
                    <a:p>
                      <a:pPr algn="ctr"/>
                      <a:r>
                        <a:rPr lang="es-CO" dirty="0"/>
                        <a:t>AGO</a:t>
                      </a:r>
                    </a:p>
                  </a:txBody>
                  <a:tcPr anchor="ctr"/>
                </a:tc>
                <a:tc>
                  <a:txBody>
                    <a:bodyPr/>
                    <a:lstStyle/>
                    <a:p>
                      <a:pPr algn="ctr"/>
                      <a:r>
                        <a:rPr lang="es-CO" dirty="0"/>
                        <a:t>SEP</a:t>
                      </a:r>
                    </a:p>
                  </a:txBody>
                  <a:tcPr anchor="ctr"/>
                </a:tc>
                <a:tc>
                  <a:txBody>
                    <a:bodyPr/>
                    <a:lstStyle/>
                    <a:p>
                      <a:pPr algn="ctr"/>
                      <a:r>
                        <a:rPr lang="es-CO" dirty="0"/>
                        <a:t>OCT</a:t>
                      </a:r>
                    </a:p>
                  </a:txBody>
                  <a:tcPr anchor="ctr"/>
                </a:tc>
                <a:tc>
                  <a:txBody>
                    <a:bodyPr/>
                    <a:lstStyle/>
                    <a:p>
                      <a:pPr algn="ctr"/>
                      <a:r>
                        <a:rPr lang="es-CO" dirty="0"/>
                        <a:t>NOV</a:t>
                      </a:r>
                    </a:p>
                  </a:txBody>
                  <a:tcPr anchor="ctr"/>
                </a:tc>
                <a:tc>
                  <a:txBody>
                    <a:bodyPr/>
                    <a:lstStyle/>
                    <a:p>
                      <a:pPr algn="ctr"/>
                      <a:r>
                        <a:rPr lang="es-CO" dirty="0"/>
                        <a:t>DIC</a:t>
                      </a:r>
                    </a:p>
                  </a:txBody>
                  <a:tcPr anchor="ctr"/>
                </a:tc>
                <a:extLst>
                  <a:ext uri="{0D108BD9-81ED-4DB2-BD59-A6C34878D82A}">
                    <a16:rowId xmlns:a16="http://schemas.microsoft.com/office/drawing/2014/main" val="2558425744"/>
                  </a:ext>
                </a:extLst>
              </a:tr>
              <a:tr h="370840">
                <a:tc>
                  <a:txBody>
                    <a:bodyPr/>
                    <a:lstStyle/>
                    <a:p>
                      <a:pPr algn="l"/>
                      <a:r>
                        <a:rPr lang="es-CO" dirty="0"/>
                        <a:t>Índice de Inclusión</a:t>
                      </a:r>
                    </a:p>
                  </a:txBody>
                  <a:tcPr anchor="ct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extLst>
                  <a:ext uri="{0D108BD9-81ED-4DB2-BD59-A6C34878D82A}">
                    <a16:rowId xmlns:a16="http://schemas.microsoft.com/office/drawing/2014/main" val="2837740449"/>
                  </a:ext>
                </a:extLst>
              </a:tr>
              <a:tr h="370840">
                <a:tc>
                  <a:txBody>
                    <a:bodyPr/>
                    <a:lstStyle/>
                    <a:p>
                      <a:pPr algn="l"/>
                      <a:r>
                        <a:rPr lang="es-CO" dirty="0"/>
                        <a:t>Adaptación Formatos</a:t>
                      </a:r>
                    </a:p>
                  </a:txBody>
                  <a:tcPr anchor="ctr"/>
                </a:tc>
                <a:tc>
                  <a:txBody>
                    <a:bodyPr/>
                    <a:lstStyle/>
                    <a:p>
                      <a:pPr algn="ctr"/>
                      <a:endParaRPr lang="es-CO" dirty="0"/>
                    </a:p>
                  </a:txBody>
                  <a:tcPr anchor="ctr"/>
                </a:tc>
                <a:tc>
                  <a:txBody>
                    <a:bodyPr/>
                    <a:lstStyle/>
                    <a:p>
                      <a:pPr algn="ctr"/>
                      <a:endParaRPr lang="es-CO" dirty="0"/>
                    </a:p>
                  </a:txBody>
                  <a:tcPr anchor="ctr">
                    <a:solidFill>
                      <a:schemeClr val="tx1"/>
                    </a:solidFill>
                  </a:tcP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extLst>
                  <a:ext uri="{0D108BD9-81ED-4DB2-BD59-A6C34878D82A}">
                    <a16:rowId xmlns:a16="http://schemas.microsoft.com/office/drawing/2014/main" val="3615065159"/>
                  </a:ext>
                </a:extLst>
              </a:tr>
              <a:tr h="370840">
                <a:tc>
                  <a:txBody>
                    <a:bodyPr/>
                    <a:lstStyle/>
                    <a:p>
                      <a:pPr algn="l"/>
                      <a:r>
                        <a:rPr lang="es-CO" dirty="0"/>
                        <a:t>Inicio de Identificación de Posibles Estudiantes con Discapacidad</a:t>
                      </a:r>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solidFill>
                      <a:schemeClr val="tx1"/>
                    </a:solidFill>
                  </a:tcP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extLst>
                  <a:ext uri="{0D108BD9-81ED-4DB2-BD59-A6C34878D82A}">
                    <a16:rowId xmlns:a16="http://schemas.microsoft.com/office/drawing/2014/main" val="3608122572"/>
                  </a:ext>
                </a:extLst>
              </a:tr>
              <a:tr h="370840">
                <a:tc>
                  <a:txBody>
                    <a:bodyPr/>
                    <a:lstStyle/>
                    <a:p>
                      <a:pPr algn="l"/>
                      <a:r>
                        <a:rPr lang="es-CO" dirty="0"/>
                        <a:t>Diseño PIAR y Acta de Acuerdo</a:t>
                      </a:r>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tc>
                <a:extLst>
                  <a:ext uri="{0D108BD9-81ED-4DB2-BD59-A6C34878D82A}">
                    <a16:rowId xmlns:a16="http://schemas.microsoft.com/office/drawing/2014/main" val="1297459192"/>
                  </a:ext>
                </a:extLst>
              </a:tr>
              <a:tr h="370840">
                <a:tc>
                  <a:txBody>
                    <a:bodyPr/>
                    <a:lstStyle/>
                    <a:p>
                      <a:pPr algn="l"/>
                      <a:r>
                        <a:rPr lang="es-CO" dirty="0"/>
                        <a:t>Primer Seguimiento al Proceso Individual</a:t>
                      </a:r>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noFill/>
                  </a:tcPr>
                </a:tc>
                <a:tc>
                  <a:txBody>
                    <a:bodyPr/>
                    <a:lstStyle/>
                    <a:p>
                      <a:pPr algn="ctr"/>
                      <a:endParaRPr lang="es-CO" dirty="0"/>
                    </a:p>
                  </a:txBody>
                  <a:tcPr anchor="ctr">
                    <a:solidFill>
                      <a:schemeClr val="tx1"/>
                    </a:solidFill>
                  </a:tcP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tc>
                <a:tc>
                  <a:txBody>
                    <a:bodyPr/>
                    <a:lstStyle/>
                    <a:p>
                      <a:pPr algn="ctr"/>
                      <a:endParaRPr lang="es-CO" dirty="0"/>
                    </a:p>
                  </a:txBody>
                  <a:tcPr anchor="ctr">
                    <a:noFill/>
                  </a:tcPr>
                </a:tc>
                <a:tc>
                  <a:txBody>
                    <a:bodyPr/>
                    <a:lstStyle/>
                    <a:p>
                      <a:pPr algn="ctr"/>
                      <a:endParaRPr lang="es-CO" dirty="0"/>
                    </a:p>
                  </a:txBody>
                  <a:tcPr anchor="ctr"/>
                </a:tc>
                <a:extLst>
                  <a:ext uri="{0D108BD9-81ED-4DB2-BD59-A6C34878D82A}">
                    <a16:rowId xmlns:a16="http://schemas.microsoft.com/office/drawing/2014/main" val="979878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Continuación en el Diseño PIAR y Acta de Acuerdo</a:t>
                      </a:r>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noFill/>
                  </a:tcP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tc>
                  <a:txBody>
                    <a:bodyPr/>
                    <a:lstStyle/>
                    <a:p>
                      <a:pPr algn="ctr"/>
                      <a:endParaRPr lang="es-CO" dirty="0"/>
                    </a:p>
                  </a:txBody>
                  <a:tcPr anchor="ctr"/>
                </a:tc>
                <a:extLst>
                  <a:ext uri="{0D108BD9-81ED-4DB2-BD59-A6C34878D82A}">
                    <a16:rowId xmlns:a16="http://schemas.microsoft.com/office/drawing/2014/main" val="2550796665"/>
                  </a:ext>
                </a:extLst>
              </a:tr>
              <a:tr h="370840">
                <a:tc>
                  <a:txBody>
                    <a:bodyPr/>
                    <a:lstStyle/>
                    <a:p>
                      <a:pPr algn="l"/>
                      <a:r>
                        <a:rPr lang="es-CO" dirty="0"/>
                        <a:t>Segundo Seguimiento al Proceso Individual</a:t>
                      </a:r>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noFill/>
                  </a:tcPr>
                </a:tc>
                <a:tc>
                  <a:txBody>
                    <a:bodyPr/>
                    <a:lstStyle/>
                    <a:p>
                      <a:pPr algn="ctr"/>
                      <a:endParaRPr lang="es-CO" dirty="0"/>
                    </a:p>
                  </a:txBody>
                  <a:tcPr anchor="ctr"/>
                </a:tc>
                <a:tc>
                  <a:txBody>
                    <a:bodyPr/>
                    <a:lstStyle/>
                    <a:p>
                      <a:pPr algn="ctr"/>
                      <a:endParaRPr lang="es-CO" dirty="0"/>
                    </a:p>
                  </a:txBody>
                  <a:tcPr anchor="ctr">
                    <a:solidFill>
                      <a:schemeClr val="tx1"/>
                    </a:solidFill>
                  </a:tcPr>
                </a:tc>
                <a:tc>
                  <a:txBody>
                    <a:bodyPr/>
                    <a:lstStyle/>
                    <a:p>
                      <a:pPr algn="ctr"/>
                      <a:endParaRPr lang="es-CO" dirty="0"/>
                    </a:p>
                  </a:txBody>
                  <a:tcPr anchor="ctr"/>
                </a:tc>
                <a:extLst>
                  <a:ext uri="{0D108BD9-81ED-4DB2-BD59-A6C34878D82A}">
                    <a16:rowId xmlns:a16="http://schemas.microsoft.com/office/drawing/2014/main" val="3667266027"/>
                  </a:ext>
                </a:extLst>
              </a:tr>
              <a:tr h="370840">
                <a:tc>
                  <a:txBody>
                    <a:bodyPr/>
                    <a:lstStyle/>
                    <a:p>
                      <a:pPr algn="l"/>
                      <a:r>
                        <a:rPr lang="es-CO" dirty="0"/>
                        <a:t>Recolección de información para ajustes en el PMI y PEI</a:t>
                      </a:r>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tc>
                <a:tc>
                  <a:txBody>
                    <a:bodyPr/>
                    <a:lstStyle/>
                    <a:p>
                      <a:pPr algn="ctr"/>
                      <a:endParaRPr lang="es-CO" dirty="0"/>
                    </a:p>
                  </a:txBody>
                  <a:tcPr anchor="ctr">
                    <a:solidFill>
                      <a:schemeClr val="tx1"/>
                    </a:solidFill>
                  </a:tcPr>
                </a:tc>
                <a:tc>
                  <a:txBody>
                    <a:bodyPr/>
                    <a:lstStyle/>
                    <a:p>
                      <a:pPr algn="ctr"/>
                      <a:endParaRPr lang="es-CO" dirty="0"/>
                    </a:p>
                  </a:txBody>
                  <a:tcPr anchor="ctr">
                    <a:solidFill>
                      <a:schemeClr val="tx1"/>
                    </a:solidFill>
                  </a:tcPr>
                </a:tc>
                <a:extLst>
                  <a:ext uri="{0D108BD9-81ED-4DB2-BD59-A6C34878D82A}">
                    <a16:rowId xmlns:a16="http://schemas.microsoft.com/office/drawing/2014/main" val="97371676"/>
                  </a:ext>
                </a:extLst>
              </a:tr>
            </a:tbl>
          </a:graphicData>
        </a:graphic>
      </p:graphicFrame>
      <p:sp>
        <p:nvSpPr>
          <p:cNvPr id="4" name="CuadroTexto 3">
            <a:extLst>
              <a:ext uri="{FF2B5EF4-FFF2-40B4-BE49-F238E27FC236}">
                <a16:creationId xmlns:a16="http://schemas.microsoft.com/office/drawing/2014/main" id="{EA22D097-79B3-4AC0-A36D-F7C2B108F79D}"/>
              </a:ext>
            </a:extLst>
          </p:cNvPr>
          <p:cNvSpPr txBox="1"/>
          <p:nvPr/>
        </p:nvSpPr>
        <p:spPr>
          <a:xfrm>
            <a:off x="3563896" y="258861"/>
            <a:ext cx="5064207" cy="523220"/>
          </a:xfrm>
          <a:prstGeom prst="rect">
            <a:avLst/>
          </a:prstGeom>
          <a:noFill/>
        </p:spPr>
        <p:txBody>
          <a:bodyPr wrap="none" rtlCol="0">
            <a:spAutoFit/>
          </a:bodyPr>
          <a:lstStyle/>
          <a:p>
            <a:r>
              <a:rPr lang="es-CO" sz="2800" b="1" dirty="0">
                <a:latin typeface="Georgia" panose="02040502050405020303" pitchFamily="18" charset="0"/>
              </a:rPr>
              <a:t>CRONOGRAMA SAMARIA</a:t>
            </a:r>
          </a:p>
        </p:txBody>
      </p:sp>
    </p:spTree>
    <p:extLst>
      <p:ext uri="{BB962C8B-B14F-4D97-AF65-F5344CB8AC3E}">
        <p14:creationId xmlns:p14="http://schemas.microsoft.com/office/powerpoint/2010/main" val="64126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92076C-B3A5-42ED-B4EB-79B5EEC42AA6}"/>
              </a:ext>
            </a:extLst>
          </p:cNvPr>
          <p:cNvSpPr txBox="1"/>
          <p:nvPr/>
        </p:nvSpPr>
        <p:spPr>
          <a:xfrm>
            <a:off x="2996431" y="258862"/>
            <a:ext cx="6199133" cy="523220"/>
          </a:xfrm>
          <a:prstGeom prst="rect">
            <a:avLst/>
          </a:prstGeom>
          <a:noFill/>
        </p:spPr>
        <p:txBody>
          <a:bodyPr wrap="none" rtlCol="0">
            <a:spAutoFit/>
          </a:bodyPr>
          <a:lstStyle/>
          <a:p>
            <a:pPr algn="ctr"/>
            <a:r>
              <a:rPr lang="es-CO" sz="2800" b="1" dirty="0">
                <a:latin typeface="Georgia" panose="02040502050405020303" pitchFamily="18" charset="0"/>
              </a:rPr>
              <a:t>ANTECEDENTES NORMATIVOS</a:t>
            </a:r>
          </a:p>
        </p:txBody>
      </p:sp>
      <p:sp>
        <p:nvSpPr>
          <p:cNvPr id="3" name="CuadroTexto 2">
            <a:extLst>
              <a:ext uri="{FF2B5EF4-FFF2-40B4-BE49-F238E27FC236}">
                <a16:creationId xmlns:a16="http://schemas.microsoft.com/office/drawing/2014/main" id="{7540BE7D-0D1C-4BE6-970E-793E52151207}"/>
              </a:ext>
            </a:extLst>
          </p:cNvPr>
          <p:cNvSpPr txBox="1"/>
          <p:nvPr/>
        </p:nvSpPr>
        <p:spPr>
          <a:xfrm>
            <a:off x="288876" y="984221"/>
            <a:ext cx="11614245" cy="5632311"/>
          </a:xfrm>
          <a:prstGeom prst="rect">
            <a:avLst/>
          </a:prstGeom>
          <a:noFill/>
        </p:spPr>
        <p:txBody>
          <a:bodyPr wrap="square" rtlCol="0">
            <a:spAutoFit/>
          </a:bodyPr>
          <a:lstStyle/>
          <a:p>
            <a:pPr algn="just"/>
            <a:r>
              <a:rPr lang="es-CO" sz="2400" dirty="0"/>
              <a:t>Constitución Política De Colombia: Articulo 13: Principio Fundamental De Igualdad</a:t>
            </a:r>
          </a:p>
          <a:p>
            <a:pPr algn="just"/>
            <a:r>
              <a:rPr lang="es-CO" sz="2400" dirty="0"/>
              <a:t>		    	         Articulo 44: Derechos Fundamentales De Los Niños</a:t>
            </a:r>
          </a:p>
          <a:p>
            <a:pPr algn="just"/>
            <a:r>
              <a:rPr lang="es-CO" sz="2400" dirty="0"/>
              <a:t>			         Articulo 47: Política Publica Para Atención A Personas Con 				                               Discapacidad  </a:t>
            </a:r>
          </a:p>
          <a:p>
            <a:pPr algn="just"/>
            <a:r>
              <a:rPr lang="es-CO" sz="2400" dirty="0"/>
              <a:t>			         Articulo 67: La Educación Como Derecho</a:t>
            </a:r>
          </a:p>
          <a:p>
            <a:pPr algn="just"/>
            <a:r>
              <a:rPr lang="es-CO" sz="2400" dirty="0"/>
              <a:t>			         Articulo 68: Educación Inclusiva Obligación Del Estado.</a:t>
            </a:r>
          </a:p>
          <a:p>
            <a:pPr algn="just"/>
            <a:r>
              <a:rPr lang="es-CO" sz="2400" dirty="0"/>
              <a:t>Ley 115 de 1994: Articulo 46: La Educación Inclusiva Es Parte Integrante Del Servicio Publico  				 Educativo</a:t>
            </a:r>
          </a:p>
          <a:p>
            <a:pPr algn="just"/>
            <a:r>
              <a:rPr lang="es-CO" sz="2400" dirty="0"/>
              <a:t>Ley 1098 De 2006: Articulo 8: Primacía De Los Derechos De Niños Y Niñas.</a:t>
            </a:r>
          </a:p>
          <a:p>
            <a:pPr algn="just"/>
            <a:r>
              <a:rPr lang="es-CO" sz="2400" dirty="0"/>
              <a:t>	                     Articulo 36: Educación Gratuita Para Cualquier NNA Con Discapacidad.</a:t>
            </a:r>
          </a:p>
          <a:p>
            <a:pPr algn="just"/>
            <a:r>
              <a:rPr lang="es-CO" sz="2400" dirty="0"/>
              <a:t>Ley 1618 De 2013: Articulo 11: Demanda Al Sector Educativo Reglamentar Aspectos 					   Relacionados Con La Educación Inclusiva De Las Personas 					   Con Discapacidad, En El Sentido De Procurar Acciones Para 				   Garantizar El Ejercicio Efectivo Del Derecho A La Educación 			 	   En Todos Los Niveles De Formación.	   </a:t>
            </a:r>
          </a:p>
        </p:txBody>
      </p:sp>
      <p:pic>
        <p:nvPicPr>
          <p:cNvPr id="4" name="Imagen 3">
            <a:extLst>
              <a:ext uri="{FF2B5EF4-FFF2-40B4-BE49-F238E27FC236}">
                <a16:creationId xmlns:a16="http://schemas.microsoft.com/office/drawing/2014/main" id="{0355D42B-8A7C-4253-9686-2B63F7015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Tree>
    <p:extLst>
      <p:ext uri="{BB962C8B-B14F-4D97-AF65-F5344CB8AC3E}">
        <p14:creationId xmlns:p14="http://schemas.microsoft.com/office/powerpoint/2010/main" val="218838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B9010"/>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FA125A3-B095-4FEC-A7A7-68E314A28714}"/>
              </a:ext>
            </a:extLst>
          </p:cNvPr>
          <p:cNvPicPr>
            <a:picLocks noChangeAspect="1"/>
          </p:cNvPicPr>
          <p:nvPr/>
        </p:nvPicPr>
        <p:blipFill>
          <a:blip r:embed="rId2"/>
          <a:stretch>
            <a:fillRect/>
          </a:stretch>
        </p:blipFill>
        <p:spPr>
          <a:xfrm>
            <a:off x="4061860" y="1123527"/>
            <a:ext cx="6609760" cy="4604800"/>
          </a:xfrm>
          <a:prstGeom prst="rect">
            <a:avLst/>
          </a:prstGeom>
        </p:spPr>
      </p:pic>
      <p:pic>
        <p:nvPicPr>
          <p:cNvPr id="2" name="Imagen 1">
            <a:extLst>
              <a:ext uri="{FF2B5EF4-FFF2-40B4-BE49-F238E27FC236}">
                <a16:creationId xmlns:a16="http://schemas.microsoft.com/office/drawing/2014/main" id="{B7A53F01-5DAE-470F-BF10-4EE971AF3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4" name="Rectángulo 3">
            <a:extLst>
              <a:ext uri="{FF2B5EF4-FFF2-40B4-BE49-F238E27FC236}">
                <a16:creationId xmlns:a16="http://schemas.microsoft.com/office/drawing/2014/main" id="{004E69C7-A14C-4399-9B82-0752AD3997F6}"/>
              </a:ext>
            </a:extLst>
          </p:cNvPr>
          <p:cNvSpPr/>
          <p:nvPr/>
        </p:nvSpPr>
        <p:spPr>
          <a:xfrm>
            <a:off x="159026" y="2214203"/>
            <a:ext cx="3414545" cy="2554545"/>
          </a:xfrm>
          <a:prstGeom prst="rect">
            <a:avLst/>
          </a:prstGeom>
          <a:noFill/>
        </p:spPr>
        <p:txBody>
          <a:bodyPr wrap="square" lIns="91440" tIns="45720" rIns="91440" bIns="45720">
            <a:spAutoFit/>
          </a:bodyPr>
          <a:lstStyle/>
          <a:p>
            <a:pPr algn="ctr"/>
            <a:r>
              <a:rPr lang="es-ES" sz="4000" b="1" cap="none" spc="0" dirty="0">
                <a:ln w="22225">
                  <a:solidFill>
                    <a:schemeClr val="accent2"/>
                  </a:solidFill>
                  <a:prstDash val="solid"/>
                </a:ln>
                <a:solidFill>
                  <a:schemeClr val="accent2">
                    <a:lumMod val="40000"/>
                    <a:lumOff val="60000"/>
                  </a:schemeClr>
                </a:solidFill>
                <a:effectLst/>
              </a:rPr>
              <a:t>PREGUNTAS</a:t>
            </a:r>
          </a:p>
          <a:p>
            <a:pPr algn="ctr"/>
            <a:r>
              <a:rPr lang="es-ES" sz="4000" b="1" dirty="0">
                <a:ln w="22225">
                  <a:solidFill>
                    <a:schemeClr val="accent2"/>
                  </a:solidFill>
                  <a:prstDash val="solid"/>
                </a:ln>
                <a:solidFill>
                  <a:schemeClr val="accent2">
                    <a:lumMod val="40000"/>
                    <a:lumOff val="60000"/>
                  </a:schemeClr>
                </a:solidFill>
              </a:rPr>
              <a:t>DUDAS</a:t>
            </a:r>
          </a:p>
          <a:p>
            <a:pPr algn="ctr"/>
            <a:r>
              <a:rPr lang="es-ES" sz="4000" b="1" cap="none" spc="0" dirty="0">
                <a:ln w="22225">
                  <a:solidFill>
                    <a:schemeClr val="accent2"/>
                  </a:solidFill>
                  <a:prstDash val="solid"/>
                </a:ln>
                <a:solidFill>
                  <a:schemeClr val="accent2">
                    <a:lumMod val="40000"/>
                    <a:lumOff val="60000"/>
                  </a:schemeClr>
                </a:solidFill>
                <a:effectLst/>
              </a:rPr>
              <a:t>COMENTARIOS</a:t>
            </a:r>
          </a:p>
          <a:p>
            <a:pPr algn="ctr"/>
            <a:r>
              <a:rPr lang="es-ES" sz="4000" b="1" dirty="0">
                <a:ln w="22225">
                  <a:solidFill>
                    <a:schemeClr val="accent2"/>
                  </a:solidFill>
                  <a:prstDash val="solid"/>
                </a:ln>
                <a:solidFill>
                  <a:schemeClr val="accent2">
                    <a:lumMod val="40000"/>
                    <a:lumOff val="60000"/>
                  </a:schemeClr>
                </a:solidFill>
              </a:rPr>
              <a:t>SUGERENCIAS</a:t>
            </a:r>
            <a:endParaRPr lang="es-E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0610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A53F01-5DAE-470F-BF10-4EE971AF3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56" y="939343"/>
            <a:ext cx="3734484" cy="4979314"/>
          </a:xfrm>
          <a:prstGeom prst="rect">
            <a:avLst/>
          </a:prstGeom>
        </p:spPr>
      </p:pic>
      <p:sp>
        <p:nvSpPr>
          <p:cNvPr id="5" name="Rectángulo 4">
            <a:extLst>
              <a:ext uri="{FF2B5EF4-FFF2-40B4-BE49-F238E27FC236}">
                <a16:creationId xmlns:a16="http://schemas.microsoft.com/office/drawing/2014/main" id="{D617DB9C-4872-4784-AAD5-37D40266D947}"/>
              </a:ext>
            </a:extLst>
          </p:cNvPr>
          <p:cNvSpPr/>
          <p:nvPr/>
        </p:nvSpPr>
        <p:spPr>
          <a:xfrm>
            <a:off x="4206240" y="2028616"/>
            <a:ext cx="7181774" cy="2800767"/>
          </a:xfrm>
          <a:prstGeom prst="rect">
            <a:avLst/>
          </a:prstGeom>
          <a:noFill/>
        </p:spPr>
        <p:txBody>
          <a:bodyPr wrap="none" lIns="91440" tIns="45720" rIns="91440" bIns="45720">
            <a:spAutoFit/>
          </a:bodyPr>
          <a:lstStyle/>
          <a:p>
            <a:r>
              <a:rPr lang="es-ES" sz="8800" b="1" cap="none" spc="0" dirty="0">
                <a:ln w="22225">
                  <a:solidFill>
                    <a:schemeClr val="accent2"/>
                  </a:solidFill>
                  <a:prstDash val="solid"/>
                </a:ln>
                <a:solidFill>
                  <a:schemeClr val="accent2">
                    <a:lumMod val="40000"/>
                    <a:lumOff val="60000"/>
                  </a:schemeClr>
                </a:solidFill>
                <a:effectLst/>
                <a:latin typeface="Mistral" panose="03090702030407020403" pitchFamily="66" charset="0"/>
              </a:rPr>
              <a:t>GRACIAS </a:t>
            </a:r>
          </a:p>
          <a:p>
            <a:r>
              <a:rPr lang="es-ES" sz="8800" b="1" cap="none" spc="0" dirty="0">
                <a:ln w="22225">
                  <a:solidFill>
                    <a:schemeClr val="accent2"/>
                  </a:solidFill>
                  <a:prstDash val="solid"/>
                </a:ln>
                <a:solidFill>
                  <a:schemeClr val="accent2">
                    <a:lumMod val="40000"/>
                    <a:lumOff val="60000"/>
                  </a:schemeClr>
                </a:solidFill>
                <a:effectLst/>
                <a:latin typeface="Mistral" panose="03090702030407020403" pitchFamily="66" charset="0"/>
              </a:rPr>
              <a:t>POR SU ATENCION</a:t>
            </a:r>
          </a:p>
        </p:txBody>
      </p:sp>
    </p:spTree>
    <p:extLst>
      <p:ext uri="{BB962C8B-B14F-4D97-AF65-F5344CB8AC3E}">
        <p14:creationId xmlns:p14="http://schemas.microsoft.com/office/powerpoint/2010/main" val="253907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9F0176-7EC6-46BD-B56D-EA1330C3E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E49608AE-B913-41AA-8667-004F72C99CFA}"/>
              </a:ext>
            </a:extLst>
          </p:cNvPr>
          <p:cNvSpPr txBox="1"/>
          <p:nvPr/>
        </p:nvSpPr>
        <p:spPr>
          <a:xfrm>
            <a:off x="288876" y="1102310"/>
            <a:ext cx="6241135" cy="5262979"/>
          </a:xfrm>
          <a:prstGeom prst="rect">
            <a:avLst/>
          </a:prstGeom>
          <a:noFill/>
        </p:spPr>
        <p:txBody>
          <a:bodyPr wrap="square" rtlCol="0">
            <a:spAutoFit/>
          </a:bodyPr>
          <a:lstStyle/>
          <a:p>
            <a:pPr algn="just"/>
            <a:r>
              <a:rPr lang="es-CO" sz="2400" dirty="0"/>
              <a:t>El Decreto tiene como objetivo reglamentar la prestación del servicio educativo para la población con discapacidad en el marco de la educación inclusiva, en los aspectos de acceso, permanencia y calidad, para que los estudiantes puedan transitar por la educación desde preescolar hasta educación superior.</a:t>
            </a:r>
          </a:p>
          <a:p>
            <a:pPr algn="just"/>
            <a:endParaRPr lang="es-CO" sz="2400" dirty="0"/>
          </a:p>
          <a:p>
            <a:pPr algn="just"/>
            <a:r>
              <a:rPr lang="es-CO" sz="2400" dirty="0"/>
              <a:t>Es el compromiso que el sector educativo establece para eliminar gradualmente las barreras existentes para que ingresen a la educación y se promueva su desarrollo, aprendizaje y participación, en condiciones de equidad con los demás estudiantes.</a:t>
            </a:r>
          </a:p>
        </p:txBody>
      </p:sp>
      <p:sp>
        <p:nvSpPr>
          <p:cNvPr id="4" name="CuadroTexto 3">
            <a:extLst>
              <a:ext uri="{FF2B5EF4-FFF2-40B4-BE49-F238E27FC236}">
                <a16:creationId xmlns:a16="http://schemas.microsoft.com/office/drawing/2014/main" id="{25FDEA93-E9A4-4A2B-BBFB-4994EAC6B4AB}"/>
              </a:ext>
            </a:extLst>
          </p:cNvPr>
          <p:cNvSpPr txBox="1"/>
          <p:nvPr/>
        </p:nvSpPr>
        <p:spPr>
          <a:xfrm>
            <a:off x="4996179" y="376516"/>
            <a:ext cx="2199641" cy="523220"/>
          </a:xfrm>
          <a:prstGeom prst="rect">
            <a:avLst/>
          </a:prstGeom>
          <a:noFill/>
        </p:spPr>
        <p:txBody>
          <a:bodyPr wrap="none" rtlCol="0">
            <a:spAutoFit/>
          </a:bodyPr>
          <a:lstStyle/>
          <a:p>
            <a:r>
              <a:rPr lang="es-CO" sz="2800" b="1" dirty="0">
                <a:latin typeface="Georgia" panose="02040502050405020303" pitchFamily="18" charset="0"/>
              </a:rPr>
              <a:t>OBJETIVO</a:t>
            </a:r>
          </a:p>
        </p:txBody>
      </p:sp>
      <p:pic>
        <p:nvPicPr>
          <p:cNvPr id="6" name="Imagen 5" descr="Imagen que contiene persona, niño, interior, mujer&#10;&#10;Descripción generada automáticamente">
            <a:extLst>
              <a:ext uri="{FF2B5EF4-FFF2-40B4-BE49-F238E27FC236}">
                <a16:creationId xmlns:a16="http://schemas.microsoft.com/office/drawing/2014/main" id="{06AFAF6D-1FF0-4CEC-91B6-53E8F5373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385" y="1618795"/>
            <a:ext cx="5430615" cy="3620410"/>
          </a:xfrm>
          <a:prstGeom prst="rect">
            <a:avLst/>
          </a:prstGeom>
        </p:spPr>
      </p:pic>
    </p:spTree>
    <p:extLst>
      <p:ext uri="{BB962C8B-B14F-4D97-AF65-F5344CB8AC3E}">
        <p14:creationId xmlns:p14="http://schemas.microsoft.com/office/powerpoint/2010/main" val="190701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580E52F-7A24-4F11-93B8-295DADE6F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8C705AF0-FBF7-4AD7-A541-6BDF65D6027B}"/>
              </a:ext>
            </a:extLst>
          </p:cNvPr>
          <p:cNvSpPr txBox="1"/>
          <p:nvPr/>
        </p:nvSpPr>
        <p:spPr>
          <a:xfrm>
            <a:off x="1396300" y="520393"/>
            <a:ext cx="4152099" cy="400110"/>
          </a:xfrm>
          <a:prstGeom prst="rect">
            <a:avLst/>
          </a:prstGeom>
          <a:noFill/>
        </p:spPr>
        <p:txBody>
          <a:bodyPr wrap="none" rtlCol="0">
            <a:spAutoFit/>
          </a:bodyPr>
          <a:lstStyle/>
          <a:p>
            <a:r>
              <a:rPr lang="es-CO" sz="2000" b="1" dirty="0">
                <a:latin typeface="Georgia" panose="02040502050405020303" pitchFamily="18" charset="0"/>
              </a:rPr>
              <a:t>¿PARA QUIÉN VA DIRIGIDO?</a:t>
            </a:r>
            <a:endParaRPr lang="es-CO" b="1" dirty="0">
              <a:latin typeface="Georgia" panose="02040502050405020303" pitchFamily="18" charset="0"/>
            </a:endParaRPr>
          </a:p>
        </p:txBody>
      </p:sp>
      <p:sp>
        <p:nvSpPr>
          <p:cNvPr id="4" name="CuadroTexto 3">
            <a:extLst>
              <a:ext uri="{FF2B5EF4-FFF2-40B4-BE49-F238E27FC236}">
                <a16:creationId xmlns:a16="http://schemas.microsoft.com/office/drawing/2014/main" id="{B1FD40F3-0F3E-4E4F-AA43-8F78DFEBE3F7}"/>
              </a:ext>
            </a:extLst>
          </p:cNvPr>
          <p:cNvSpPr txBox="1"/>
          <p:nvPr/>
        </p:nvSpPr>
        <p:spPr>
          <a:xfrm>
            <a:off x="1396300" y="1086676"/>
            <a:ext cx="4152099" cy="1938992"/>
          </a:xfrm>
          <a:prstGeom prst="rect">
            <a:avLst/>
          </a:prstGeom>
          <a:noFill/>
        </p:spPr>
        <p:txBody>
          <a:bodyPr wrap="square" rtlCol="0">
            <a:spAutoFit/>
          </a:bodyPr>
          <a:lstStyle/>
          <a:p>
            <a:pPr algn="just"/>
            <a:r>
              <a:rPr lang="es-CO" sz="2400" dirty="0"/>
              <a:t>El Decreto incluye a todos los niños, niñas, adolescentes y jóvenes en educación primaria, secundaria y media con cualquier tipo de discapacidad.</a:t>
            </a:r>
          </a:p>
        </p:txBody>
      </p:sp>
      <p:pic>
        <p:nvPicPr>
          <p:cNvPr id="6" name="Imagen 5" descr="Imagen que contiene persona, niño, interior, mirando&#10;&#10;Descripción generada automáticamente">
            <a:extLst>
              <a:ext uri="{FF2B5EF4-FFF2-40B4-BE49-F238E27FC236}">
                <a16:creationId xmlns:a16="http://schemas.microsoft.com/office/drawing/2014/main" id="{F2B124A7-9FFB-43CC-ADAC-3A4E432A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289" y="520393"/>
            <a:ext cx="4664766" cy="2487875"/>
          </a:xfrm>
          <a:prstGeom prst="rect">
            <a:avLst/>
          </a:prstGeom>
        </p:spPr>
      </p:pic>
      <p:sp>
        <p:nvSpPr>
          <p:cNvPr id="7" name="CuadroTexto 6">
            <a:extLst>
              <a:ext uri="{FF2B5EF4-FFF2-40B4-BE49-F238E27FC236}">
                <a16:creationId xmlns:a16="http://schemas.microsoft.com/office/drawing/2014/main" id="{39E83A4D-9E32-4B31-A19D-44FA851797DF}"/>
              </a:ext>
            </a:extLst>
          </p:cNvPr>
          <p:cNvSpPr txBox="1"/>
          <p:nvPr/>
        </p:nvSpPr>
        <p:spPr>
          <a:xfrm>
            <a:off x="4943229" y="3832332"/>
            <a:ext cx="6462799" cy="2862322"/>
          </a:xfrm>
          <a:prstGeom prst="rect">
            <a:avLst/>
          </a:prstGeom>
          <a:noFill/>
        </p:spPr>
        <p:txBody>
          <a:bodyPr wrap="square" rtlCol="0">
            <a:spAutoFit/>
          </a:bodyPr>
          <a:lstStyle/>
          <a:p>
            <a:pPr algn="just"/>
            <a:r>
              <a:rPr lang="es-CO" dirty="0"/>
              <a:t>El Decreto establece un plazo de cinco años, a partir de su promulgación, para el total cumplimento. Para esto, se estableció un cronograma para que las Entidades Territoriales y las instituciones educativas evidencien sus avances y entreguen resultados al respecto:</a:t>
            </a:r>
          </a:p>
          <a:p>
            <a:pPr marL="285750" indent="-285750" algn="just">
              <a:buFontTx/>
              <a:buChar char="-"/>
            </a:pPr>
            <a:r>
              <a:rPr lang="es-CO" dirty="0"/>
              <a:t>Primer Año (2018): Construcción de Propuesta de Organización Territorial.</a:t>
            </a:r>
          </a:p>
          <a:p>
            <a:pPr marL="285750" indent="-285750" algn="just">
              <a:buFontTx/>
              <a:buChar char="-"/>
            </a:pPr>
            <a:r>
              <a:rPr lang="es-CO" dirty="0"/>
              <a:t>Tercer Año (2020): Revisión, Análisis y Balance de la Estrategia de Atención.</a:t>
            </a:r>
          </a:p>
          <a:p>
            <a:pPr marL="285750" indent="-285750" algn="just">
              <a:buFontTx/>
              <a:buChar char="-"/>
            </a:pPr>
            <a:r>
              <a:rPr lang="es-CO" dirty="0"/>
              <a:t>Quinto Año (2022): Definiciones Ministeriales.</a:t>
            </a:r>
          </a:p>
        </p:txBody>
      </p:sp>
      <p:sp>
        <p:nvSpPr>
          <p:cNvPr id="8" name="CuadroTexto 7">
            <a:extLst>
              <a:ext uri="{FF2B5EF4-FFF2-40B4-BE49-F238E27FC236}">
                <a16:creationId xmlns:a16="http://schemas.microsoft.com/office/drawing/2014/main" id="{87AF1BBA-EDD2-4E46-8E24-6E5821281691}"/>
              </a:ext>
            </a:extLst>
          </p:cNvPr>
          <p:cNvSpPr txBox="1"/>
          <p:nvPr/>
        </p:nvSpPr>
        <p:spPr>
          <a:xfrm>
            <a:off x="4943229" y="3228945"/>
            <a:ext cx="6789038" cy="400110"/>
          </a:xfrm>
          <a:prstGeom prst="rect">
            <a:avLst/>
          </a:prstGeom>
          <a:noFill/>
        </p:spPr>
        <p:txBody>
          <a:bodyPr wrap="none" rtlCol="0">
            <a:spAutoFit/>
          </a:bodyPr>
          <a:lstStyle/>
          <a:p>
            <a:r>
              <a:rPr lang="es-CO" sz="2000" b="1" dirty="0">
                <a:latin typeface="Georgia" panose="02040502050405020303" pitchFamily="18" charset="0"/>
              </a:rPr>
              <a:t>¿EN CUANTO TIEMPO SE DEBE IMPLEMENTAR?</a:t>
            </a:r>
            <a:endParaRPr lang="es-CO" b="1" dirty="0">
              <a:latin typeface="Georgia" panose="02040502050405020303" pitchFamily="18" charset="0"/>
            </a:endParaRPr>
          </a:p>
        </p:txBody>
      </p:sp>
      <p:pic>
        <p:nvPicPr>
          <p:cNvPr id="10" name="Imagen 9" descr="Imagen que contiene reloj, persona, objeto, niño&#10;&#10;Descripción generada automáticamente">
            <a:extLst>
              <a:ext uri="{FF2B5EF4-FFF2-40B4-BE49-F238E27FC236}">
                <a16:creationId xmlns:a16="http://schemas.microsoft.com/office/drawing/2014/main" id="{95F49B9A-8E2D-4390-8EC0-D732E7390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274" y="3033911"/>
            <a:ext cx="3572955" cy="3824089"/>
          </a:xfrm>
          <a:prstGeom prst="rect">
            <a:avLst/>
          </a:prstGeom>
        </p:spPr>
      </p:pic>
    </p:spTree>
    <p:extLst>
      <p:ext uri="{BB962C8B-B14F-4D97-AF65-F5344CB8AC3E}">
        <p14:creationId xmlns:p14="http://schemas.microsoft.com/office/powerpoint/2010/main" val="236827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636688" y="1378226"/>
            <a:ext cx="6268277" cy="5078313"/>
          </a:xfrm>
          <a:prstGeom prst="rect">
            <a:avLst/>
          </a:prstGeom>
          <a:noFill/>
        </p:spPr>
        <p:txBody>
          <a:bodyPr wrap="square" rtlCol="0">
            <a:spAutoFit/>
          </a:bodyPr>
          <a:lstStyle/>
          <a:p>
            <a:pPr marL="342900" indent="-342900" algn="just">
              <a:buAutoNum type="arabicPeriod"/>
            </a:pPr>
            <a:r>
              <a:rPr lang="es-CO" b="1" dirty="0"/>
              <a:t>Accesibilidad:</a:t>
            </a:r>
            <a:r>
              <a:rPr lang="es-CO" dirty="0"/>
              <a:t> medidas pertinentes para asegurar el acceso de las personas con discapacidad, en igualdad de condiciones con las demás, al entorno físico, el transporte, la información y las comunicaciones, incluidos los sistemas y las tecnologías de la información y las comunicaciones, y a otros servicios e instalaciones. Estas medidas, incluirán la identificación y eliminación de obstáculos y barreras de acceso, de movilidad, de comunicación y la posibilidad de participar activamente en todas aquellas experiencias para el desarrollo del estudiante, para facilitar su autonomía y su independencia.</a:t>
            </a:r>
          </a:p>
          <a:p>
            <a:pPr marL="342900" indent="-342900" algn="just">
              <a:buAutoNum type="arabicPeriod"/>
            </a:pPr>
            <a:r>
              <a:rPr lang="es-CO" b="1" dirty="0"/>
              <a:t>Acceso a la educación para las personas con discapacidad:</a:t>
            </a:r>
            <a:r>
              <a:rPr lang="es-CO" dirty="0"/>
              <a:t> proceso que comprende las diferentes estrategias que el servicio educativo debe realizar para garantizar el ingreso al sistema educativo de todas las personas con discapacidad, en condiciones de accesibilidad, adaptabilidad, flexibilidad y equidad con los demás estudiantes y sin discriminación alguna.</a:t>
            </a:r>
          </a:p>
          <a:p>
            <a:pPr marL="342900" indent="-342900" algn="just">
              <a:buAutoNum type="arabicPeriod"/>
            </a:pPr>
            <a:endParaRPr lang="es-CO" dirty="0"/>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32739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636688" y="1378226"/>
            <a:ext cx="6268277" cy="3693319"/>
          </a:xfrm>
          <a:prstGeom prst="rect">
            <a:avLst/>
          </a:prstGeom>
          <a:noFill/>
        </p:spPr>
        <p:txBody>
          <a:bodyPr wrap="square" rtlCol="0">
            <a:spAutoFit/>
          </a:bodyPr>
          <a:lstStyle/>
          <a:p>
            <a:pPr algn="just"/>
            <a:r>
              <a:rPr lang="es-CO" b="1" dirty="0"/>
              <a:t>3. Acciones afirmativas:</a:t>
            </a:r>
            <a:r>
              <a:rPr lang="es-CO" dirty="0"/>
              <a:t> conforme a los artículos 13 de la Constitución Política y 2 de la Ley 1618 de 2013, se definen como: «políticas, medidas o acciones dirigidas a favorecer a personas o grupos con algún tipo de discapacidad, con el fin de eliminar o reducir las desigualdades y barreras de tipo actitudinal, social, cultural o económico que los afectan». En materia educativa, todas estas políticas, medidas y acciones están orientadas a promover el derecho a la igualdad de las personas con discapacidad mediante la superación de las barreras que tradicionalmente les han impedido beneficiarse, en igualdad de condiciones al resto de la sociedad, del servicio público educativo.</a:t>
            </a:r>
          </a:p>
          <a:p>
            <a:pPr algn="just"/>
            <a:endParaRPr lang="es-CO" dirty="0"/>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175992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636688" y="1338469"/>
            <a:ext cx="6268277" cy="5355312"/>
          </a:xfrm>
          <a:prstGeom prst="rect">
            <a:avLst/>
          </a:prstGeom>
          <a:noFill/>
        </p:spPr>
        <p:txBody>
          <a:bodyPr wrap="square" rtlCol="0">
            <a:spAutoFit/>
          </a:bodyPr>
          <a:lstStyle/>
          <a:p>
            <a:pPr algn="just"/>
            <a:r>
              <a:rPr lang="es-CO" b="1" dirty="0"/>
              <a:t>4. Ajustes razonables:</a:t>
            </a:r>
            <a:r>
              <a:rPr lang="es-CO" dirty="0"/>
              <a:t> son las acciones, adaptaciones, estrategias, apoyos, recursos o modificaciones necesarias y adecuadas del sistema educativo y la gestión escolar, basadas en necesidades especificas de cada estudiante, que persisten a pesar de que se incorpore el Diseño Universal de los Aprendizajes, y que se ponen en marcha tras una rigurosa evaluación de las características del estudiante con discapacidad. A través de estas se garantiza que estos estudiantes puedan desenvolverse con la máxima autonomía en los entornos en los que se encuentran, y así poder garantizar su desarrollo, aprendizaje y participación, para la equiparación de oportunidades y la garantía efectiva de los derechos.</a:t>
            </a:r>
          </a:p>
          <a:p>
            <a:pPr algn="just"/>
            <a:r>
              <a:rPr lang="es-CO" dirty="0"/>
              <a:t>Los ajustes razonables pueden ser materiales e inmateriales y su realización no depende de un diagnóstico médico de deficiencia, sino de las barreras visibles e invisibles que se puedan presentar e impedir un pleno goce del derecho a la educación. Son razonables cuando resultan pertinentes, eficaces, facilitan la participación, generan satisfacción y eliminan la exclusión.</a:t>
            </a:r>
          </a:p>
          <a:p>
            <a:pPr marL="342900" indent="-342900" algn="just">
              <a:buAutoNum type="arabicPeriod"/>
            </a:pPr>
            <a:endParaRPr lang="es-CO" dirty="0"/>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219438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384313" y="1205948"/>
            <a:ext cx="6936271" cy="5355312"/>
          </a:xfrm>
          <a:prstGeom prst="rect">
            <a:avLst/>
          </a:prstGeom>
          <a:noFill/>
        </p:spPr>
        <p:txBody>
          <a:bodyPr wrap="square" rtlCol="0">
            <a:spAutoFit/>
          </a:bodyPr>
          <a:lstStyle/>
          <a:p>
            <a:pPr algn="just"/>
            <a:r>
              <a:rPr lang="es-CO" b="1" dirty="0"/>
              <a:t>5. Currículo flexible:</a:t>
            </a:r>
            <a:r>
              <a:rPr lang="es-CO" dirty="0"/>
              <a:t> es aquel que mantiene los mismos objetivos generales para todos los estudiantes, pero da diferentes oportunidades de acceder a ellos, es decir, organiza su enseñanza desde la diversidad social, cultural, de estilos de aprendizaje de sus estudiantes, tratando de dar a todos la oportunidad de aprender y participar.</a:t>
            </a:r>
          </a:p>
          <a:p>
            <a:pPr algn="just"/>
            <a:r>
              <a:rPr lang="es-CO" b="1" dirty="0"/>
              <a:t>6. Diseño Universal del Aprendizaje (DUA):</a:t>
            </a:r>
            <a:r>
              <a:rPr lang="es-CO" dirty="0"/>
              <a:t> diseño de productos, entornos, programas y servicios que puedan utilizar todas las personas, en la mayor medida posible, sin necesidad de adaptación ni diseño especializado. En educación, comprende los entornos, programas, currículos y servicios educativos diseñados para hacer accesibles y significativas las experiencias de aprendizaje para todos los estudiantes a partir de reconocer y valorar la individualidad. Se trata de una propuesta pedagógica que facilita un diseño curricular en el que tengan cabida todos los estudiantes, a través de objetivos, métodos, materiales, apoyos y evaluaciones formulados partiendo de sus capacidades y realidades. Permite al docente transformar el aula y la práctica pedagógica y facilita la evaluación y seguimiento a los aprendizajes.</a:t>
            </a:r>
          </a:p>
          <a:p>
            <a:pPr algn="just"/>
            <a:r>
              <a:rPr lang="es-CO" dirty="0"/>
              <a:t>El diseño universal no excluirá las ayudas técnicas para grupos particulares de personas con discapacidad, cuando se necesiten.</a:t>
            </a:r>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65048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12B9DA-DC2A-421C-8965-FD9FFCB99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6" y="56722"/>
            <a:ext cx="695624" cy="927499"/>
          </a:xfrm>
          <a:prstGeom prst="rect">
            <a:avLst/>
          </a:prstGeom>
        </p:spPr>
      </p:pic>
      <p:sp>
        <p:nvSpPr>
          <p:cNvPr id="3" name="CuadroTexto 2">
            <a:extLst>
              <a:ext uri="{FF2B5EF4-FFF2-40B4-BE49-F238E27FC236}">
                <a16:creationId xmlns:a16="http://schemas.microsoft.com/office/drawing/2014/main" id="{BD0214B4-79DA-4D55-872B-8F0A130861B2}"/>
              </a:ext>
            </a:extLst>
          </p:cNvPr>
          <p:cNvSpPr txBox="1"/>
          <p:nvPr/>
        </p:nvSpPr>
        <p:spPr>
          <a:xfrm>
            <a:off x="4540125" y="258861"/>
            <a:ext cx="3111749" cy="523220"/>
          </a:xfrm>
          <a:prstGeom prst="rect">
            <a:avLst/>
          </a:prstGeom>
          <a:noFill/>
        </p:spPr>
        <p:txBody>
          <a:bodyPr wrap="none" rtlCol="0">
            <a:spAutoFit/>
          </a:bodyPr>
          <a:lstStyle/>
          <a:p>
            <a:r>
              <a:rPr lang="es-CO" sz="2800" b="1" dirty="0">
                <a:latin typeface="Georgia" panose="02040502050405020303" pitchFamily="18" charset="0"/>
              </a:rPr>
              <a:t>DEFINICIONES</a:t>
            </a:r>
          </a:p>
        </p:txBody>
      </p:sp>
      <p:sp>
        <p:nvSpPr>
          <p:cNvPr id="4" name="CuadroTexto 3">
            <a:extLst>
              <a:ext uri="{FF2B5EF4-FFF2-40B4-BE49-F238E27FC236}">
                <a16:creationId xmlns:a16="http://schemas.microsoft.com/office/drawing/2014/main" id="{B6FADED8-4D19-4DCA-919A-23B2EAA27951}"/>
              </a:ext>
            </a:extLst>
          </p:cNvPr>
          <p:cNvSpPr txBox="1"/>
          <p:nvPr/>
        </p:nvSpPr>
        <p:spPr>
          <a:xfrm>
            <a:off x="384313" y="1205948"/>
            <a:ext cx="6936271" cy="4801314"/>
          </a:xfrm>
          <a:prstGeom prst="rect">
            <a:avLst/>
          </a:prstGeom>
          <a:noFill/>
        </p:spPr>
        <p:txBody>
          <a:bodyPr wrap="square" rtlCol="0">
            <a:spAutoFit/>
          </a:bodyPr>
          <a:lstStyle/>
          <a:p>
            <a:pPr algn="just"/>
            <a:r>
              <a:rPr lang="es-CO" b="1" dirty="0"/>
              <a:t>7. Educación inclusiva: </a:t>
            </a:r>
            <a:r>
              <a:rPr lang="es-CO" dirty="0"/>
              <a:t>es un proceso permanente que reconoce, valora y responde de manera pertinente a la diversidad de características, intereses, posibilidades y expectativas de las niñas, niños, adolescentes, jóvenes y adultos, cuyo objetivo es promover su desarrollo, aprendizaje y participación, con pares de su misma edad, en un ambiente de aprendizaje común, sin discriminación o exclusión alguna, y que garantiza, en el marco de los derechos humanos, los apoyos y los ajustes razonables requeridos en su proceso educativo, a través de prácticas, políticas y culturas que eliminan las barreras existentes en el entorno educativo.</a:t>
            </a:r>
          </a:p>
          <a:p>
            <a:pPr algn="just"/>
            <a:r>
              <a:rPr lang="es-CO" b="1" dirty="0"/>
              <a:t>8. Esquema de atención educativa: </a:t>
            </a:r>
            <a:r>
              <a:rPr lang="es-CO" dirty="0"/>
              <a:t>son los procesos mediante los cuales el sector educativo garantiza el servicio a los estudiantes con discapacidad en todos los niveles de la educación formal de preescolar, básica y media, considerando aspectos básicos para su acceso, permanencia y oferta de calidad, en términos de currículo, planes de estudios, tiempos, contenidos, competencias, metodologías, desempeños. evaluación y promoción.</a:t>
            </a:r>
          </a:p>
        </p:txBody>
      </p:sp>
      <p:pic>
        <p:nvPicPr>
          <p:cNvPr id="6" name="Imagen 5" descr="Imagen que contiene persona, pequeño, sujetando, niño&#10;&#10;Descripción generada automáticamente">
            <a:extLst>
              <a:ext uri="{FF2B5EF4-FFF2-40B4-BE49-F238E27FC236}">
                <a16:creationId xmlns:a16="http://schemas.microsoft.com/office/drawing/2014/main" id="{4E90A918-6B99-4C94-8175-16E8A7B2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584" y="1736157"/>
            <a:ext cx="4362450" cy="4362450"/>
          </a:xfrm>
          <a:prstGeom prst="rect">
            <a:avLst/>
          </a:prstGeom>
        </p:spPr>
      </p:pic>
    </p:spTree>
    <p:extLst>
      <p:ext uri="{BB962C8B-B14F-4D97-AF65-F5344CB8AC3E}">
        <p14:creationId xmlns:p14="http://schemas.microsoft.com/office/powerpoint/2010/main" val="12377227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1676</Words>
  <Application>Microsoft Office PowerPoint</Application>
  <PresentationFormat>Panorámica</PresentationFormat>
  <Paragraphs>136</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Georgia</vt:lpstr>
      <vt:lpstr>Mistral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RICHARD NIXON TORRES NORENO</dc:creator>
  <cp:lastModifiedBy>RICHARD NIXON TORRES NORENO</cp:lastModifiedBy>
  <cp:revision>5</cp:revision>
  <dcterms:created xsi:type="dcterms:W3CDTF">2019-01-22T06:23:29Z</dcterms:created>
  <dcterms:modified xsi:type="dcterms:W3CDTF">2019-01-23T18:06:46Z</dcterms:modified>
</cp:coreProperties>
</file>